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56" r:id="rId2"/>
    <p:sldId id="297" r:id="rId3"/>
    <p:sldId id="298" r:id="rId4"/>
    <p:sldId id="299" r:id="rId5"/>
    <p:sldId id="301" r:id="rId6"/>
    <p:sldId id="300" r:id="rId7"/>
    <p:sldId id="303" r:id="rId8"/>
    <p:sldId id="312" r:id="rId9"/>
    <p:sldId id="304" r:id="rId10"/>
    <p:sldId id="305" r:id="rId11"/>
    <p:sldId id="306" r:id="rId12"/>
    <p:sldId id="307" r:id="rId13"/>
    <p:sldId id="308" r:id="rId14"/>
    <p:sldId id="309" r:id="rId15"/>
    <p:sldId id="310" r:id="rId16"/>
    <p:sldId id="311" r:id="rId17"/>
    <p:sldId id="313" r:id="rId18"/>
    <p:sldId id="314"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99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4373" autoAdjust="0"/>
  </p:normalViewPr>
  <p:slideViewPr>
    <p:cSldViewPr>
      <p:cViewPr varScale="1">
        <p:scale>
          <a:sx n="83" d="100"/>
          <a:sy n="83" d="100"/>
        </p:scale>
        <p:origin x="181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26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E8BE3292-0465-4EF0-B5B3-C539ACAB98FA}" type="datetimeFigureOut">
              <a:rPr lang="en-US"/>
              <a:pPr>
                <a:defRPr/>
              </a:pPr>
              <a:t>3/20/2015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5296ABA5-3682-4280-B0AB-5EE6DB015BA7}" type="slidenum">
              <a:rPr lang="en-US"/>
              <a:pPr>
                <a:defRPr/>
              </a:pPr>
              <a:t>‹#›</a:t>
            </a:fld>
            <a:endParaRPr lang="en-US"/>
          </a:p>
        </p:txBody>
      </p:sp>
    </p:spTree>
    <p:extLst>
      <p:ext uri="{BB962C8B-B14F-4D97-AF65-F5344CB8AC3E}">
        <p14:creationId xmlns:p14="http://schemas.microsoft.com/office/powerpoint/2010/main" val="1970801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89285E7-059C-4F59-BE13-786ECCB56B33}" type="datetimeFigureOut">
              <a:rPr lang="en-US"/>
              <a:pPr>
                <a:defRPr/>
              </a:pPr>
              <a:t>3/20/2015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0304E8F-7DE4-4BC5-8D15-3EAD43A073A8}" type="slidenum">
              <a:rPr lang="en-US"/>
              <a:pPr>
                <a:defRPr/>
              </a:pPr>
              <a:t>‹#›</a:t>
            </a:fld>
            <a:endParaRPr lang="en-US"/>
          </a:p>
        </p:txBody>
      </p:sp>
    </p:spTree>
    <p:extLst>
      <p:ext uri="{BB962C8B-B14F-4D97-AF65-F5344CB8AC3E}">
        <p14:creationId xmlns:p14="http://schemas.microsoft.com/office/powerpoint/2010/main" val="16697100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p:spPr>
      </p:sp>
      <p:sp>
        <p:nvSpPr>
          <p:cNvPr id="122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4B7C94BA-2A6F-4A11-BBF6-919098AFBBFB}" type="slidenum">
              <a:rPr lang="en-US" smtClean="0"/>
              <a:pPr>
                <a:defRPr/>
              </a:pPr>
              <a:t>1</a:t>
            </a:fld>
            <a:endParaRPr lang="en-US"/>
          </a:p>
        </p:txBody>
      </p:sp>
    </p:spTree>
    <p:extLst>
      <p:ext uri="{BB962C8B-B14F-4D97-AF65-F5344CB8AC3E}">
        <p14:creationId xmlns:p14="http://schemas.microsoft.com/office/powerpoint/2010/main" val="485478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Abiotic factors suitable for the laughing kookaburra </a:t>
            </a:r>
            <a:r>
              <a:rPr lang="en-AU" sz="1200" b="0" i="1" u="none" strike="noStrike" kern="1200" baseline="0" dirty="0" err="1" smtClean="0">
                <a:solidFill>
                  <a:schemeClr val="tx1"/>
                </a:solidFill>
                <a:latin typeface="+mn-lt"/>
                <a:ea typeface="+mn-ea"/>
                <a:cs typeface="+mn-cs"/>
              </a:rPr>
              <a:t>Dacelo</a:t>
            </a:r>
            <a:r>
              <a:rPr lang="en-AU" sz="1200" b="0" i="1" u="none" strike="noStrike" kern="1200" baseline="0" dirty="0" smtClean="0">
                <a:solidFill>
                  <a:schemeClr val="tx1"/>
                </a:solidFill>
                <a:latin typeface="+mn-lt"/>
                <a:ea typeface="+mn-ea"/>
                <a:cs typeface="+mn-cs"/>
              </a:rPr>
              <a:t> </a:t>
            </a:r>
            <a:r>
              <a:rPr lang="en-AU" sz="1200" b="0" i="1" u="none" strike="noStrike" kern="1200" baseline="0" dirty="0" err="1" smtClean="0">
                <a:solidFill>
                  <a:schemeClr val="tx1"/>
                </a:solidFill>
                <a:latin typeface="+mn-lt"/>
                <a:ea typeface="+mn-ea"/>
                <a:cs typeface="+mn-cs"/>
              </a:rPr>
              <a:t>novaeguineae</a:t>
            </a:r>
            <a:r>
              <a:rPr lang="en-AU" sz="1200" b="0" i="1" u="none" strike="noStrike" kern="1200" baseline="0" dirty="0" smtClean="0">
                <a:solidFill>
                  <a:schemeClr val="tx1"/>
                </a:solidFill>
                <a:latin typeface="+mn-lt"/>
                <a:ea typeface="+mn-ea"/>
                <a:cs typeface="+mn-cs"/>
              </a:rPr>
              <a:t> </a:t>
            </a:r>
            <a:r>
              <a:rPr lang="en-AU" sz="1200" b="0" i="0" u="none" strike="noStrike" kern="1200" baseline="0" dirty="0" smtClean="0">
                <a:solidFill>
                  <a:schemeClr val="tx1"/>
                </a:solidFill>
                <a:latin typeface="+mn-lt"/>
                <a:ea typeface="+mn-ea"/>
                <a:cs typeface="+mn-cs"/>
              </a:rPr>
              <a:t>extend virtually all the way down the eastern coast of Australia, from Cape York Peninsula in far north Queensland to the eastern Eyre Peninsula in SA, including Tasmania. However, the species is not distributed evenly throughout this geographical range as successful competitors occupy the kookaburra’s niche in certain areas.</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10</a:t>
            </a:fld>
            <a:endParaRPr lang="en-US"/>
          </a:p>
        </p:txBody>
      </p:sp>
    </p:spTree>
    <p:extLst>
      <p:ext uri="{BB962C8B-B14F-4D97-AF65-F5344CB8AC3E}">
        <p14:creationId xmlns:p14="http://schemas.microsoft.com/office/powerpoint/2010/main" val="288820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Different organisms</a:t>
            </a:r>
            <a:r>
              <a:rPr lang="en-US" baseline="0" dirty="0" smtClean="0"/>
              <a:t> that feed on the same foods will do so at different times or locations to avoid competition. This is </a:t>
            </a:r>
            <a:r>
              <a:rPr lang="en-US" b="1" baseline="0" dirty="0" smtClean="0"/>
              <a:t>resource partitioning.</a:t>
            </a:r>
            <a:endParaRPr lang="en-US" b="1"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11</a:t>
            </a:fld>
            <a:endParaRPr lang="en-US"/>
          </a:p>
        </p:txBody>
      </p:sp>
    </p:spTree>
    <p:extLst>
      <p:ext uri="{BB962C8B-B14F-4D97-AF65-F5344CB8AC3E}">
        <p14:creationId xmlns:p14="http://schemas.microsoft.com/office/powerpoint/2010/main" val="3158258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competitive exclusion principle states that two similar species that compete for a resource cannot coexist in the same community.</a:t>
            </a:r>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12</a:t>
            </a:fld>
            <a:endParaRPr lang="en-US"/>
          </a:p>
        </p:txBody>
      </p:sp>
    </p:spTree>
    <p:extLst>
      <p:ext uri="{BB962C8B-B14F-4D97-AF65-F5344CB8AC3E}">
        <p14:creationId xmlns:p14="http://schemas.microsoft.com/office/powerpoint/2010/main" val="332681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normAutofit fontScale="92500" lnSpcReduction="10000"/>
          </a:bodyPr>
          <a:lstStyle/>
          <a:p>
            <a:r>
              <a:rPr lang="en-AU" sz="1200" b="0" i="0" u="none" strike="noStrike" kern="1200" baseline="0" dirty="0" smtClean="0">
                <a:solidFill>
                  <a:schemeClr val="tx1"/>
                </a:solidFill>
                <a:latin typeface="+mn-lt"/>
                <a:ea typeface="+mn-ea"/>
                <a:cs typeface="+mn-cs"/>
              </a:rPr>
              <a:t>Understanding the relationships between organisms and their interactions with each other can help us understand how an ecosystem works. Some interactions can be straightforward but others are extremely complex. It is only by experimentation and painstaking studies of behaviour that scientists can come close to unravelling these relationships.</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Communities consist of the complex interactions of different populations and the individuals within them. Many are in competition with each other; they require the same resources to fulfil their needs for survival. Competition within and between species is a common feature of all communities. For example, seemingly harmless sea anemones compete for the same food source with others of their species. They can detect slight genetic variations in intruders of the same species. Both rivals discharge a battery of stinging cells, normally used to paralyse and catch </a:t>
            </a:r>
            <a:r>
              <a:rPr lang="en-AU" sz="1200" b="1" i="0" u="none" strike="noStrike" kern="1200" baseline="0" dirty="0" smtClean="0">
                <a:solidFill>
                  <a:schemeClr val="tx1"/>
                </a:solidFill>
                <a:latin typeface="+mn-lt"/>
                <a:ea typeface="+mn-ea"/>
                <a:cs typeface="+mn-cs"/>
              </a:rPr>
              <a:t>prey</a:t>
            </a:r>
            <a:r>
              <a:rPr lang="en-AU" sz="1200" b="0" i="0" u="none" strike="noStrike" kern="1200" baseline="0" dirty="0" smtClean="0">
                <a:solidFill>
                  <a:schemeClr val="tx1"/>
                </a:solidFill>
                <a:latin typeface="+mn-lt"/>
                <a:ea typeface="+mn-ea"/>
                <a:cs typeface="+mn-cs"/>
              </a:rPr>
              <a:t>. In the end, one will admit defeat, close up and creep away.</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Members of some species solve the problem of catching their prey by collaborating with each other as wolves do in hunting for their prey or dolphins when herding schools of fish.</a:t>
            </a:r>
          </a:p>
          <a:p>
            <a:r>
              <a:rPr lang="en-AU" sz="1200" b="0" i="0" u="none" strike="noStrike" kern="1200" baseline="0" dirty="0" smtClean="0">
                <a:solidFill>
                  <a:schemeClr val="tx1"/>
                </a:solidFill>
                <a:latin typeface="+mn-lt"/>
                <a:ea typeface="+mn-ea"/>
                <a:cs typeface="+mn-cs"/>
              </a:rPr>
              <a:t> These are examples of </a:t>
            </a:r>
            <a:r>
              <a:rPr lang="en-AU" sz="1200" b="1" i="0" u="none" strike="noStrike" kern="1200" baseline="0" dirty="0" smtClean="0">
                <a:solidFill>
                  <a:schemeClr val="tx1"/>
                </a:solidFill>
                <a:latin typeface="+mn-lt"/>
                <a:ea typeface="+mn-ea"/>
                <a:cs typeface="+mn-cs"/>
              </a:rPr>
              <a:t>intraspecific </a:t>
            </a:r>
            <a:r>
              <a:rPr lang="en-AU" sz="1200" b="0" i="0" u="none" strike="noStrike" kern="1200" baseline="0" dirty="0" smtClean="0">
                <a:solidFill>
                  <a:schemeClr val="tx1"/>
                </a:solidFill>
                <a:latin typeface="+mn-lt"/>
                <a:ea typeface="+mn-ea"/>
                <a:cs typeface="+mn-cs"/>
              </a:rPr>
              <a:t>interactions: relationships between members of the same species.</a:t>
            </a:r>
          </a:p>
          <a:p>
            <a:r>
              <a:rPr lang="en-AU" sz="1200" b="0" i="0" u="none" strike="noStrike" kern="1200" baseline="0" dirty="0" smtClean="0">
                <a:solidFill>
                  <a:schemeClr val="tx1"/>
                </a:solidFill>
                <a:latin typeface="+mn-lt"/>
                <a:ea typeface="+mn-ea"/>
                <a:cs typeface="+mn-cs"/>
              </a:rPr>
              <a:t>On the other hand, the </a:t>
            </a:r>
            <a:r>
              <a:rPr lang="en-AU" sz="1200" b="1" i="0" u="none" strike="noStrike" kern="1200" baseline="0" dirty="0" smtClean="0">
                <a:solidFill>
                  <a:schemeClr val="tx1"/>
                </a:solidFill>
                <a:latin typeface="+mn-lt"/>
                <a:ea typeface="+mn-ea"/>
                <a:cs typeface="+mn-cs"/>
              </a:rPr>
              <a:t>association </a:t>
            </a:r>
            <a:r>
              <a:rPr lang="en-AU" sz="1200" b="0" i="0" u="none" strike="noStrike" kern="1200" baseline="0" dirty="0" smtClean="0">
                <a:solidFill>
                  <a:schemeClr val="tx1"/>
                </a:solidFill>
                <a:latin typeface="+mn-lt"/>
                <a:ea typeface="+mn-ea"/>
                <a:cs typeface="+mn-cs"/>
              </a:rPr>
              <a:t>that wolves or dolphins have with their respective prey is </a:t>
            </a:r>
            <a:r>
              <a:rPr lang="en-AU" sz="1200" b="1" i="0" u="none" strike="noStrike" kern="1200" baseline="0" dirty="0" smtClean="0">
                <a:solidFill>
                  <a:schemeClr val="tx1"/>
                </a:solidFill>
                <a:latin typeface="+mn-lt"/>
                <a:ea typeface="+mn-ea"/>
                <a:cs typeface="+mn-cs"/>
              </a:rPr>
              <a:t>interspecific</a:t>
            </a:r>
            <a:r>
              <a:rPr lang="en-AU" sz="1200" b="0" i="0" u="none" strike="noStrike" kern="1200" baseline="0" dirty="0" smtClean="0">
                <a:solidFill>
                  <a:schemeClr val="tx1"/>
                </a:solidFill>
                <a:latin typeface="+mn-lt"/>
                <a:ea typeface="+mn-ea"/>
                <a:cs typeface="+mn-cs"/>
              </a:rPr>
              <a:t>: a relationship between members of different species.</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The way in which one organism competes against or works with another organism to obtain their food helps shape the biodiversity of an ecosystem.</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13</a:t>
            </a:fld>
            <a:endParaRPr lang="en-US"/>
          </a:p>
        </p:txBody>
      </p:sp>
    </p:spTree>
    <p:extLst>
      <p:ext uri="{BB962C8B-B14F-4D97-AF65-F5344CB8AC3E}">
        <p14:creationId xmlns:p14="http://schemas.microsoft.com/office/powerpoint/2010/main" val="127283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An obvious interaction within every ecosystem is a predator–prey relationship (Figure 3.15).</a:t>
            </a:r>
          </a:p>
          <a:p>
            <a:r>
              <a:rPr lang="en-AU" sz="1200" b="0" i="0" u="none" strike="noStrike" kern="1200" baseline="0" dirty="0" smtClean="0">
                <a:solidFill>
                  <a:schemeClr val="tx1"/>
                </a:solidFill>
                <a:latin typeface="+mn-lt"/>
                <a:ea typeface="+mn-ea"/>
                <a:cs typeface="+mn-cs"/>
              </a:rPr>
              <a:t>In this relationship one organism, the predator, kills another organism, the prey, or consumes part of it for its food. Although there is usually a preferred prey species, it is unusual for a predator to depend on only one species. It is an advantage for a predator to be a member of a network of food chains. If one prey species becomes in short supply, the predator can turn to others.</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14</a:t>
            </a:fld>
            <a:endParaRPr lang="en-US"/>
          </a:p>
        </p:txBody>
      </p:sp>
    </p:spTree>
    <p:extLst>
      <p:ext uri="{BB962C8B-B14F-4D97-AF65-F5344CB8AC3E}">
        <p14:creationId xmlns:p14="http://schemas.microsoft.com/office/powerpoint/2010/main" val="3869067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For example, the </a:t>
            </a:r>
            <a:r>
              <a:rPr lang="en-AU" sz="1200" b="0" i="0" u="none" strike="noStrike" kern="1200" baseline="0" dirty="0" err="1" smtClean="0">
                <a:solidFill>
                  <a:schemeClr val="tx1"/>
                </a:solidFill>
                <a:latin typeface="+mn-lt"/>
                <a:ea typeface="+mn-ea"/>
                <a:cs typeface="+mn-cs"/>
              </a:rPr>
              <a:t>myxomatosis</a:t>
            </a:r>
            <a:r>
              <a:rPr lang="en-AU" sz="1200" b="0" i="0" u="none" strike="noStrike" kern="1200" baseline="0" dirty="0" smtClean="0">
                <a:solidFill>
                  <a:schemeClr val="tx1"/>
                </a:solidFill>
                <a:latin typeface="+mn-lt"/>
                <a:ea typeface="+mn-ea"/>
                <a:cs typeface="+mn-cs"/>
              </a:rPr>
              <a:t> virus causes a disease that affects rabbits. In Australia this virus is deliberately used to reduce the rabbit population to allow for native animal populations to increase. In this case the disease allows the biodiversity of the Australian ecosystem to be higher because without the virus the rabbits become overpopulated and outcompete the native animals for resources. On the other hand, disease can also decrease the biodiversity of an ecosystem. Chlamydia is a disease impacting upon the populations of koalas across Australia. It affects the reproductive tract of the koala resulting in the failure to produce offspring. This in turn leads to the loss of koala numbers and genetic diversity from particular ecosystems.</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15</a:t>
            </a:fld>
            <a:endParaRPr lang="en-US"/>
          </a:p>
        </p:txBody>
      </p:sp>
    </p:spTree>
    <p:extLst>
      <p:ext uri="{BB962C8B-B14F-4D97-AF65-F5344CB8AC3E}">
        <p14:creationId xmlns:p14="http://schemas.microsoft.com/office/powerpoint/2010/main" val="262618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16</a:t>
            </a:fld>
            <a:endParaRPr lang="en-US"/>
          </a:p>
        </p:txBody>
      </p:sp>
    </p:spTree>
    <p:extLst>
      <p:ext uri="{BB962C8B-B14F-4D97-AF65-F5344CB8AC3E}">
        <p14:creationId xmlns:p14="http://schemas.microsoft.com/office/powerpoint/2010/main" val="4163751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An interesting aspect of predation is that in some cases it can affect the </a:t>
            </a:r>
            <a:r>
              <a:rPr lang="en-AU" sz="1200" b="1" i="0" u="none" strike="noStrike" kern="1200" baseline="0" dirty="0" smtClean="0">
                <a:solidFill>
                  <a:schemeClr val="tx1"/>
                </a:solidFill>
                <a:latin typeface="+mn-lt"/>
                <a:ea typeface="+mn-ea"/>
                <a:cs typeface="+mn-cs"/>
              </a:rPr>
              <a:t>coexistence </a:t>
            </a:r>
            <a:r>
              <a:rPr lang="en-AU" sz="1200" b="0" i="0" u="none" strike="noStrike" kern="1200" baseline="0" dirty="0" smtClean="0">
                <a:solidFill>
                  <a:schemeClr val="tx1"/>
                </a:solidFill>
                <a:latin typeface="+mn-lt"/>
                <a:ea typeface="+mn-ea"/>
                <a:cs typeface="+mn-cs"/>
              </a:rPr>
              <a:t>of a number of other species. The purple sea star, </a:t>
            </a:r>
            <a:r>
              <a:rPr lang="en-AU" sz="1200" b="0" i="1" u="none" strike="noStrike" kern="1200" baseline="0" dirty="0" err="1" smtClean="0">
                <a:solidFill>
                  <a:schemeClr val="tx1"/>
                </a:solidFill>
                <a:latin typeface="+mn-lt"/>
                <a:ea typeface="+mn-ea"/>
                <a:cs typeface="+mn-cs"/>
              </a:rPr>
              <a:t>Pisaster</a:t>
            </a:r>
            <a:r>
              <a:rPr lang="en-AU" sz="1200" b="0" i="1" u="none" strike="noStrike" kern="1200" baseline="0" dirty="0" smtClean="0">
                <a:solidFill>
                  <a:schemeClr val="tx1"/>
                </a:solidFill>
                <a:latin typeface="+mn-lt"/>
                <a:ea typeface="+mn-ea"/>
                <a:cs typeface="+mn-cs"/>
              </a:rPr>
              <a:t> </a:t>
            </a:r>
            <a:r>
              <a:rPr lang="en-AU" sz="1200" b="0" i="1" u="none" strike="noStrike" kern="1200" baseline="0" dirty="0" err="1" smtClean="0">
                <a:solidFill>
                  <a:schemeClr val="tx1"/>
                </a:solidFill>
                <a:latin typeface="+mn-lt"/>
                <a:ea typeface="+mn-ea"/>
                <a:cs typeface="+mn-cs"/>
              </a:rPr>
              <a:t>ochraceus</a:t>
            </a:r>
            <a:r>
              <a:rPr lang="en-AU" sz="1200" b="0" i="0" u="none" strike="noStrike" kern="1200" baseline="0" dirty="0" smtClean="0">
                <a:solidFill>
                  <a:schemeClr val="tx1"/>
                </a:solidFill>
                <a:latin typeface="+mn-lt"/>
                <a:ea typeface="+mn-ea"/>
                <a:cs typeface="+mn-cs"/>
              </a:rPr>
              <a:t>, is a natural predator of mussels in the intertidal zones of Pacific Ocean seashores. When researcher Robert Paine removed purple sea stars from this environment, it resulted in the expansion of the population of resident mussels. The mussels displaced the other sessile organisms, such as barnacles and limpets, as they spread. The diversity of species in the area decreased from 15–20 invertebrates and algae to below five over the period of 3 years. When the sea stars were returned, the mussels were again preyed upon and the barnacles, limpets and other species were able to re-occupy the space. The predator, </a:t>
            </a:r>
            <a:r>
              <a:rPr lang="en-AU" sz="1200" b="0" i="1" u="none" strike="noStrike" kern="1200" baseline="0" dirty="0" smtClean="0">
                <a:solidFill>
                  <a:schemeClr val="tx1"/>
                </a:solidFill>
                <a:latin typeface="+mn-lt"/>
                <a:ea typeface="+mn-ea"/>
                <a:cs typeface="+mn-cs"/>
              </a:rPr>
              <a:t>P. </a:t>
            </a:r>
            <a:r>
              <a:rPr lang="en-AU" sz="1200" b="0" i="1" u="none" strike="noStrike" kern="1200" baseline="0" dirty="0" err="1" smtClean="0">
                <a:solidFill>
                  <a:schemeClr val="tx1"/>
                </a:solidFill>
                <a:latin typeface="+mn-lt"/>
                <a:ea typeface="+mn-ea"/>
                <a:cs typeface="+mn-cs"/>
              </a:rPr>
              <a:t>ochraceus</a:t>
            </a:r>
            <a:r>
              <a:rPr lang="en-AU" sz="1200" b="0" i="0" u="none" strike="noStrike" kern="1200" baseline="0" dirty="0" smtClean="0">
                <a:solidFill>
                  <a:schemeClr val="tx1"/>
                </a:solidFill>
                <a:latin typeface="+mn-lt"/>
                <a:ea typeface="+mn-ea"/>
                <a:cs typeface="+mn-cs"/>
              </a:rPr>
              <a:t>, allowed the coexistence of other species with the same requirement for food and space.</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17</a:t>
            </a:fld>
            <a:endParaRPr lang="en-US"/>
          </a:p>
        </p:txBody>
      </p:sp>
    </p:spTree>
    <p:extLst>
      <p:ext uri="{BB962C8B-B14F-4D97-AF65-F5344CB8AC3E}">
        <p14:creationId xmlns:p14="http://schemas.microsoft.com/office/powerpoint/2010/main" val="2222036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The purple sea star species is known as a </a:t>
            </a:r>
            <a:r>
              <a:rPr lang="en-AU" sz="1200" b="1" i="0" u="none" strike="noStrike" kern="1200" baseline="0" dirty="0" smtClean="0">
                <a:solidFill>
                  <a:schemeClr val="tx1"/>
                </a:solidFill>
                <a:latin typeface="+mn-lt"/>
                <a:ea typeface="+mn-ea"/>
                <a:cs typeface="+mn-cs"/>
              </a:rPr>
              <a:t>keystone species</a:t>
            </a:r>
            <a:r>
              <a:rPr lang="en-AU" sz="1200" b="0" i="0" u="none" strike="noStrike" kern="1200" baseline="0" dirty="0" smtClean="0">
                <a:solidFill>
                  <a:schemeClr val="tx1"/>
                </a:solidFill>
                <a:latin typeface="+mn-lt"/>
                <a:ea typeface="+mn-ea"/>
                <a:cs typeface="+mn-cs"/>
              </a:rPr>
              <a:t>. These species are seen to have a large influence over lower trophic levels. A keystone species prevents any one of the organisms in the lower trophic levels from monopolising food resources and space. Instead, they allow for richer biodiversity within a restricted area.</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18</a:t>
            </a:fld>
            <a:endParaRPr lang="en-US"/>
          </a:p>
        </p:txBody>
      </p:sp>
    </p:spTree>
    <p:extLst>
      <p:ext uri="{BB962C8B-B14F-4D97-AF65-F5344CB8AC3E}">
        <p14:creationId xmlns:p14="http://schemas.microsoft.com/office/powerpoint/2010/main" val="720033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smtClean="0">
                <a:solidFill>
                  <a:schemeClr val="tx1"/>
                </a:solidFill>
                <a:latin typeface="+mn-lt"/>
                <a:ea typeface="+mn-ea"/>
                <a:cs typeface="+mn-cs"/>
              </a:rPr>
              <a:t>The world’s terrestrial biomes, for example, roughly correspond to major variations in vegetation types, climate, </a:t>
            </a:r>
            <a:r>
              <a:rPr lang="en-US" sz="1200" b="1" kern="1200" baseline="0" dirty="0" smtClean="0">
                <a:solidFill>
                  <a:schemeClr val="tx1"/>
                </a:solidFill>
                <a:latin typeface="+mn-lt"/>
                <a:ea typeface="+mn-ea"/>
                <a:cs typeface="+mn-cs"/>
              </a:rPr>
              <a:t>topography </a:t>
            </a:r>
            <a:r>
              <a:rPr lang="en-US" sz="1200" b="0" kern="1200" baseline="0" dirty="0" smtClean="0">
                <a:solidFill>
                  <a:schemeClr val="tx1"/>
                </a:solidFill>
                <a:latin typeface="+mn-lt"/>
                <a:ea typeface="+mn-ea"/>
                <a:cs typeface="+mn-cs"/>
              </a:rPr>
              <a:t>(the arrangement of physical features, </a:t>
            </a:r>
            <a:r>
              <a:rPr lang="en-US" sz="1200" kern="1200" baseline="0" dirty="0" smtClean="0">
                <a:solidFill>
                  <a:schemeClr val="tx1"/>
                </a:solidFill>
                <a:latin typeface="+mn-lt"/>
                <a:ea typeface="+mn-ea"/>
                <a:cs typeface="+mn-cs"/>
              </a:rPr>
              <a:t>both natural and artificial, of an area), and soil type. Tropical rainforest, deserts, grasslands and tundra are some examples of the world’s major terrestrial biomes.</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2</a:t>
            </a:fld>
            <a:endParaRPr lang="en-US"/>
          </a:p>
        </p:txBody>
      </p:sp>
    </p:spTree>
    <p:extLst>
      <p:ext uri="{BB962C8B-B14F-4D97-AF65-F5344CB8AC3E}">
        <p14:creationId xmlns:p14="http://schemas.microsoft.com/office/powerpoint/2010/main" val="3503208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Enhanced views of Earth and its biosphere present patterns of browns and blues that identify the large terrestrial and aquatic </a:t>
            </a:r>
            <a:r>
              <a:rPr lang="en-AU" sz="1200" b="1" i="0" u="none" strike="noStrike" kern="1200" baseline="0" dirty="0" smtClean="0">
                <a:solidFill>
                  <a:schemeClr val="tx1"/>
                </a:solidFill>
                <a:latin typeface="+mn-lt"/>
                <a:ea typeface="+mn-ea"/>
                <a:cs typeface="+mn-cs"/>
              </a:rPr>
              <a:t>biomes</a:t>
            </a:r>
            <a:r>
              <a:rPr lang="en-AU" sz="1200" b="0" i="0" u="none" strike="noStrike" kern="1200" baseline="0" dirty="0" smtClean="0">
                <a:solidFill>
                  <a:schemeClr val="tx1"/>
                </a:solidFill>
                <a:latin typeface="+mn-lt"/>
                <a:ea typeface="+mn-ea"/>
                <a:cs typeface="+mn-cs"/>
              </a:rPr>
              <a:t>. Biomes are main categories of ecosystems across large geographical areas. Figure 3.2 shows the world’s major biomes and their distribution.</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3</a:t>
            </a:fld>
            <a:endParaRPr lang="en-US"/>
          </a:p>
        </p:txBody>
      </p:sp>
    </p:spTree>
    <p:extLst>
      <p:ext uri="{BB962C8B-B14F-4D97-AF65-F5344CB8AC3E}">
        <p14:creationId xmlns:p14="http://schemas.microsoft.com/office/powerpoint/2010/main" val="4247144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The world’s ecosystems are diverse. They contain species that are directly linked to the abiotic and biotic factors within the ecosystem. To delve further into classifying areas, an ecosystem can contain many different habitats. A habitat is an area or environment where an individual of a species lives, feeds and reproduces, within an ecosystem. Habitats are therefore specific for each </a:t>
            </a:r>
            <a:r>
              <a:rPr lang="en-AU" sz="1200" b="1" i="0" u="none" strike="noStrike" kern="1200" baseline="0" dirty="0" smtClean="0">
                <a:solidFill>
                  <a:schemeClr val="tx1"/>
                </a:solidFill>
                <a:latin typeface="+mn-lt"/>
                <a:ea typeface="+mn-ea"/>
                <a:cs typeface="+mn-cs"/>
              </a:rPr>
              <a:t>population</a:t>
            </a:r>
            <a:r>
              <a:rPr lang="en-AU" sz="1200" b="0" i="0" u="none" strike="noStrike" kern="1200" baseline="0" dirty="0" smtClean="0">
                <a:solidFill>
                  <a:schemeClr val="tx1"/>
                </a:solidFill>
                <a:latin typeface="+mn-lt"/>
                <a:ea typeface="+mn-ea"/>
                <a:cs typeface="+mn-cs"/>
              </a:rPr>
              <a:t>. A population is a group of individuals belonging to the same species, living in the same habitat at the same time. For example, a rainforest ecosystem has several habitats. The ground level is home to the cassowary, a flightless bird, whereas the canopy level is home to the striped possum. The habitat for the cassowary is different to that of the striped possum despite living in the same ecosystem.</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4</a:t>
            </a:fld>
            <a:endParaRPr lang="en-US"/>
          </a:p>
        </p:txBody>
      </p:sp>
    </p:spTree>
    <p:extLst>
      <p:ext uri="{BB962C8B-B14F-4D97-AF65-F5344CB8AC3E}">
        <p14:creationId xmlns:p14="http://schemas.microsoft.com/office/powerpoint/2010/main" val="133815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buAutoNum type="alphaLcPeriod"/>
            </a:pPr>
            <a:r>
              <a:rPr lang="en-US" b="1" dirty="0" smtClean="0"/>
              <a:t>Population: </a:t>
            </a:r>
            <a:r>
              <a:rPr lang="en-US" dirty="0" smtClean="0"/>
              <a:t>a group of individuals belonging to the same species living in a particular</a:t>
            </a:r>
            <a:r>
              <a:rPr lang="en-US" baseline="0" dirty="0" smtClean="0"/>
              <a:t> are at the same time.</a:t>
            </a:r>
          </a:p>
          <a:p>
            <a:r>
              <a:rPr lang="en-US" baseline="0" dirty="0" smtClean="0"/>
              <a:t>     </a:t>
            </a:r>
            <a:r>
              <a:rPr lang="en-US" b="1" baseline="0" dirty="0" smtClean="0"/>
              <a:t>Community: </a:t>
            </a:r>
            <a:r>
              <a:rPr lang="en-AU" sz="1200" b="0" i="0" u="none" strike="noStrike" kern="1200" baseline="0" dirty="0" smtClean="0">
                <a:solidFill>
                  <a:schemeClr val="tx1"/>
                </a:solidFill>
                <a:latin typeface="+mn-lt"/>
                <a:ea typeface="+mn-ea"/>
                <a:cs typeface="+mn-cs"/>
              </a:rPr>
              <a:t>the sum of the different species inhabiting a particular habitat at one time.</a:t>
            </a:r>
          </a:p>
          <a:p>
            <a:pPr marL="228600" indent="-228600">
              <a:buAutoNum type="alphaLcPeriod" startAt="2"/>
            </a:pPr>
            <a:r>
              <a:rPr lang="en-AU" sz="1200" b="1" i="0" u="none" strike="noStrike" kern="1200" baseline="0" dirty="0" smtClean="0">
                <a:solidFill>
                  <a:schemeClr val="tx1"/>
                </a:solidFill>
                <a:latin typeface="+mn-lt"/>
                <a:ea typeface="+mn-ea"/>
                <a:cs typeface="+mn-cs"/>
              </a:rPr>
              <a:t>Environment: </a:t>
            </a:r>
            <a:r>
              <a:rPr lang="en-AU" sz="1200" b="0" i="0" u="none" strike="noStrike" kern="1200" baseline="0" dirty="0" smtClean="0">
                <a:solidFill>
                  <a:schemeClr val="tx1"/>
                </a:solidFill>
                <a:latin typeface="+mn-lt"/>
                <a:ea typeface="+mn-ea"/>
                <a:cs typeface="+mn-cs"/>
              </a:rPr>
              <a:t>abiotic and biotic factors of an area.</a:t>
            </a:r>
          </a:p>
          <a:p>
            <a:r>
              <a:rPr lang="en-AU" sz="1200" b="0" i="0" u="none" strike="noStrike" kern="1200" baseline="0" dirty="0" smtClean="0">
                <a:solidFill>
                  <a:schemeClr val="tx1"/>
                </a:solidFill>
                <a:latin typeface="+mn-lt"/>
                <a:ea typeface="+mn-ea"/>
                <a:cs typeface="+mn-cs"/>
              </a:rPr>
              <a:t>     </a:t>
            </a:r>
            <a:r>
              <a:rPr lang="en-AU" sz="1200" b="1" i="0" u="none" strike="noStrike" kern="1200" baseline="0" dirty="0" smtClean="0">
                <a:solidFill>
                  <a:schemeClr val="tx1"/>
                </a:solidFill>
                <a:latin typeface="+mn-lt"/>
                <a:ea typeface="+mn-ea"/>
                <a:cs typeface="+mn-cs"/>
              </a:rPr>
              <a:t>Habitat: </a:t>
            </a:r>
            <a:r>
              <a:rPr lang="en-AU" sz="1200" b="0" i="0" u="none" strike="noStrike" kern="1200" baseline="0" dirty="0" smtClean="0">
                <a:solidFill>
                  <a:schemeClr val="tx1"/>
                </a:solidFill>
                <a:latin typeface="+mn-lt"/>
                <a:ea typeface="+mn-ea"/>
                <a:cs typeface="+mn-cs"/>
              </a:rPr>
              <a:t>an area or environment where an individual or species lives within an ecosystem.</a:t>
            </a:r>
          </a:p>
          <a:p>
            <a:pPr marL="228600" indent="-228600">
              <a:buAutoNum type="alphaLcPeriod" startAt="3"/>
            </a:pPr>
            <a:r>
              <a:rPr lang="en-AU" sz="1200" b="1" i="0" u="none" strike="noStrike" kern="1200" baseline="0" dirty="0" smtClean="0">
                <a:solidFill>
                  <a:schemeClr val="tx1"/>
                </a:solidFill>
                <a:latin typeface="+mn-lt"/>
                <a:ea typeface="+mn-ea"/>
                <a:cs typeface="+mn-cs"/>
              </a:rPr>
              <a:t>Biotic: </a:t>
            </a:r>
            <a:r>
              <a:rPr lang="en-AU" sz="1200" b="0" i="0" u="none" strike="noStrike" kern="1200" baseline="0" dirty="0" smtClean="0">
                <a:solidFill>
                  <a:schemeClr val="tx1"/>
                </a:solidFill>
                <a:latin typeface="+mn-lt"/>
                <a:ea typeface="+mn-ea"/>
                <a:cs typeface="+mn-cs"/>
              </a:rPr>
              <a:t>the living components of an ecosystem.</a:t>
            </a:r>
          </a:p>
          <a:p>
            <a:pPr marL="0" indent="0">
              <a:buNone/>
            </a:pPr>
            <a:r>
              <a:rPr lang="en-AU" sz="1200" b="0" i="0" u="none" strike="noStrike" kern="1200" baseline="0" dirty="0" smtClean="0">
                <a:solidFill>
                  <a:schemeClr val="tx1"/>
                </a:solidFill>
                <a:latin typeface="+mn-lt"/>
                <a:ea typeface="+mn-ea"/>
                <a:cs typeface="+mn-cs"/>
              </a:rPr>
              <a:t>     </a:t>
            </a:r>
            <a:r>
              <a:rPr lang="en-AU" sz="1200" b="1" i="0" u="none" strike="noStrike" kern="1200" baseline="0" dirty="0" smtClean="0">
                <a:solidFill>
                  <a:schemeClr val="tx1"/>
                </a:solidFill>
                <a:latin typeface="+mn-lt"/>
                <a:ea typeface="+mn-ea"/>
                <a:cs typeface="+mn-cs"/>
              </a:rPr>
              <a:t>Abiotic: </a:t>
            </a:r>
            <a:r>
              <a:rPr lang="en-AU" sz="1200" b="0" i="0" u="none" strike="noStrike" kern="1200" baseline="0" dirty="0" smtClean="0">
                <a:solidFill>
                  <a:schemeClr val="tx1"/>
                </a:solidFill>
                <a:latin typeface="+mn-lt"/>
                <a:ea typeface="+mn-ea"/>
                <a:cs typeface="+mn-cs"/>
              </a:rPr>
              <a:t>the non-living components of an ecosystem.</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5</a:t>
            </a:fld>
            <a:endParaRPr lang="en-US"/>
          </a:p>
        </p:txBody>
      </p:sp>
    </p:spTree>
    <p:extLst>
      <p:ext uri="{BB962C8B-B14F-4D97-AF65-F5344CB8AC3E}">
        <p14:creationId xmlns:p14="http://schemas.microsoft.com/office/powerpoint/2010/main" val="929897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normAutofit/>
          </a:bodyPr>
          <a:lstStyle/>
          <a:p>
            <a:r>
              <a:rPr lang="en-AU" sz="1200" b="1" i="0" u="none" strike="noStrike" kern="1200" baseline="0" dirty="0" smtClean="0">
                <a:solidFill>
                  <a:schemeClr val="tx1"/>
                </a:solidFill>
                <a:latin typeface="+mn-lt"/>
                <a:ea typeface="+mn-ea"/>
                <a:cs typeface="+mn-cs"/>
              </a:rPr>
              <a:t>Ecologists </a:t>
            </a:r>
            <a:r>
              <a:rPr lang="en-AU" sz="1200" b="0" i="0" u="none" strike="noStrike" kern="1200" baseline="0" dirty="0" smtClean="0">
                <a:solidFill>
                  <a:schemeClr val="tx1"/>
                </a:solidFill>
                <a:latin typeface="+mn-lt"/>
                <a:ea typeface="+mn-ea"/>
                <a:cs typeface="+mn-cs"/>
              </a:rPr>
              <a:t>study the relationships between living things and their surroundings. This study is called </a:t>
            </a:r>
            <a:r>
              <a:rPr lang="en-AU" sz="1200" b="1" i="0" u="none" strike="noStrike" kern="1200" baseline="0" dirty="0" smtClean="0">
                <a:solidFill>
                  <a:schemeClr val="tx1"/>
                </a:solidFill>
                <a:latin typeface="+mn-lt"/>
                <a:ea typeface="+mn-ea"/>
                <a:cs typeface="+mn-cs"/>
              </a:rPr>
              <a:t>ecology</a:t>
            </a:r>
            <a:r>
              <a:rPr lang="en-AU" sz="1200" b="0" i="0" u="none" strike="noStrike" kern="1200" baseline="0" dirty="0" smtClean="0">
                <a:solidFill>
                  <a:schemeClr val="tx1"/>
                </a:solidFill>
                <a:latin typeface="+mn-lt"/>
                <a:ea typeface="+mn-ea"/>
                <a:cs typeface="+mn-cs"/>
              </a:rPr>
              <a:t>, a term first used by Ernst Heinrich </a:t>
            </a:r>
            <a:r>
              <a:rPr lang="en-AU" sz="1200" b="0" i="0" u="none" strike="noStrike" kern="1200" baseline="0" dirty="0" err="1" smtClean="0">
                <a:solidFill>
                  <a:schemeClr val="tx1"/>
                </a:solidFill>
                <a:latin typeface="+mn-lt"/>
                <a:ea typeface="+mn-ea"/>
                <a:cs typeface="+mn-cs"/>
              </a:rPr>
              <a:t>Heinkel</a:t>
            </a:r>
            <a:r>
              <a:rPr lang="en-AU" sz="1200" b="0" i="0" u="none" strike="noStrike" kern="1200" baseline="0" dirty="0" smtClean="0">
                <a:solidFill>
                  <a:schemeClr val="tx1"/>
                </a:solidFill>
                <a:latin typeface="+mn-lt"/>
                <a:ea typeface="+mn-ea"/>
                <a:cs typeface="+mn-cs"/>
              </a:rPr>
              <a:t> in 1869. In the early days, ecology was largely descriptive, providing qualitative data based on observational studies. It has become a more exact science utilising quantitative data measurements, and the development of models and theories that help us better understand relationships. Today, ecologists use both qualitative and quantitative data to classify ecosystems and environments based on their abiotic and biotic components.</a:t>
            </a:r>
          </a:p>
          <a:p>
            <a:endParaRPr lang="en-US" sz="1200"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Environments can be classified based on their biotic and/or abiotic factors. Abiotic factors are physical and chemical factors such as temperature, light intensity, texture and pH of the soil, concentration of significant gases in water or air, and the availability of water. Every organism is restricted to a particular area due to </a:t>
            </a:r>
            <a:r>
              <a:rPr lang="en-AU" sz="1200" b="1" i="0" u="none" strike="noStrike" kern="1200" baseline="0" dirty="0" smtClean="0">
                <a:solidFill>
                  <a:schemeClr val="tx1"/>
                </a:solidFill>
                <a:latin typeface="+mn-lt"/>
                <a:ea typeface="+mn-ea"/>
                <a:cs typeface="+mn-cs"/>
              </a:rPr>
              <a:t>limiting factors</a:t>
            </a:r>
            <a:r>
              <a:rPr lang="en-AU" sz="1200" b="0" i="0" u="none" strike="noStrike" kern="1200" baseline="0" dirty="0" smtClean="0">
                <a:solidFill>
                  <a:schemeClr val="tx1"/>
                </a:solidFill>
                <a:latin typeface="+mn-lt"/>
                <a:ea typeface="+mn-ea"/>
                <a:cs typeface="+mn-cs"/>
              </a:rPr>
              <a:t>. A limiting factor is an element of the environment that restricts the survival of an organism to a region.</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6</a:t>
            </a:fld>
            <a:endParaRPr lang="en-US"/>
          </a:p>
        </p:txBody>
      </p:sp>
    </p:spTree>
    <p:extLst>
      <p:ext uri="{BB962C8B-B14F-4D97-AF65-F5344CB8AC3E}">
        <p14:creationId xmlns:p14="http://schemas.microsoft.com/office/powerpoint/2010/main" val="354395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1" i="0" u="none" strike="noStrike" kern="1200" baseline="0" dirty="0" smtClean="0">
                <a:solidFill>
                  <a:schemeClr val="tx1"/>
                </a:solidFill>
                <a:latin typeface="+mn-lt"/>
                <a:ea typeface="+mn-ea"/>
                <a:cs typeface="+mn-cs"/>
              </a:rPr>
              <a:t>Aquatic environments </a:t>
            </a:r>
            <a:r>
              <a:rPr lang="en-AU" sz="1200" b="0" i="0" u="none" strike="noStrike" kern="1200" baseline="0" dirty="0" smtClean="0">
                <a:solidFill>
                  <a:schemeClr val="tx1"/>
                </a:solidFill>
                <a:latin typeface="+mn-lt"/>
                <a:ea typeface="+mn-ea"/>
                <a:cs typeface="+mn-cs"/>
              </a:rPr>
              <a:t>include both marine (saltwater) and freshwater environments. They make up the largest part of the biosphere. The oceans alone cover 71% of Earth’s surface.</a:t>
            </a:r>
          </a:p>
          <a:p>
            <a:r>
              <a:rPr lang="en-AU" sz="1200" b="0" i="0" u="none" strike="noStrike" kern="1200" baseline="0" dirty="0" smtClean="0">
                <a:solidFill>
                  <a:schemeClr val="tx1"/>
                </a:solidFill>
                <a:latin typeface="+mn-lt"/>
                <a:ea typeface="+mn-ea"/>
                <a:cs typeface="+mn-cs"/>
              </a:rPr>
              <a:t>Examples of aquatic environments include moving waters of oceans, bays, </a:t>
            </a:r>
            <a:r>
              <a:rPr lang="en-AU" sz="1200" b="1" i="0" u="none" strike="noStrike" kern="1200" baseline="0" dirty="0" smtClean="0">
                <a:solidFill>
                  <a:schemeClr val="tx1"/>
                </a:solidFill>
                <a:latin typeface="+mn-lt"/>
                <a:ea typeface="+mn-ea"/>
                <a:cs typeface="+mn-cs"/>
              </a:rPr>
              <a:t>estuaries</a:t>
            </a:r>
            <a:r>
              <a:rPr lang="en-AU" sz="1200" b="0" i="0" u="none" strike="noStrike" kern="1200" baseline="0" dirty="0" smtClean="0">
                <a:solidFill>
                  <a:schemeClr val="tx1"/>
                </a:solidFill>
                <a:latin typeface="+mn-lt"/>
                <a:ea typeface="+mn-ea"/>
                <a:cs typeface="+mn-cs"/>
              </a:rPr>
              <a:t>, creeks, streams and rivers, and still waters of lakes, ponds and swamps.</a:t>
            </a:r>
          </a:p>
          <a:p>
            <a:r>
              <a:rPr lang="en-AU" sz="1200" b="0" i="0" u="none" strike="noStrike" kern="1200" baseline="0" dirty="0" smtClean="0">
                <a:solidFill>
                  <a:schemeClr val="tx1"/>
                </a:solidFill>
                <a:latin typeface="+mn-lt"/>
                <a:ea typeface="+mn-ea"/>
                <a:cs typeface="+mn-cs"/>
              </a:rPr>
              <a:t>The major substrate that defines whether a body of water is marine or fresh is the concentration of sodium chloride (salt). Marine environments are characterised by having a salt concentration of approximately 3%. On the other hand, freshwater environments have a salt concentration of less than 1%. Estuaries have fluctuating salt concentrations. During a high tide the salt concentration increases to almost equal to that of the ocean and decreases as the point of low tide approaches. As you move up the </a:t>
            </a:r>
            <a:r>
              <a:rPr lang="en-AU" sz="1200" b="1" i="0" u="none" strike="noStrike" kern="1200" baseline="0" dirty="0" smtClean="0">
                <a:solidFill>
                  <a:schemeClr val="tx1"/>
                </a:solidFill>
                <a:latin typeface="+mn-lt"/>
                <a:ea typeface="+mn-ea"/>
                <a:cs typeface="+mn-cs"/>
              </a:rPr>
              <a:t>estuary </a:t>
            </a:r>
            <a:r>
              <a:rPr lang="en-AU" sz="1200" b="0" i="0" u="none" strike="noStrike" kern="1200" baseline="0" dirty="0" smtClean="0">
                <a:solidFill>
                  <a:schemeClr val="tx1"/>
                </a:solidFill>
                <a:latin typeface="+mn-lt"/>
                <a:ea typeface="+mn-ea"/>
                <a:cs typeface="+mn-cs"/>
              </a:rPr>
              <a:t>the salt concentration almost equals that of fresh water.</a:t>
            </a:r>
            <a:endParaRPr lang="en-US" b="1"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7</a:t>
            </a:fld>
            <a:endParaRPr lang="en-US"/>
          </a:p>
        </p:txBody>
      </p:sp>
    </p:spTree>
    <p:extLst>
      <p:ext uri="{BB962C8B-B14F-4D97-AF65-F5344CB8AC3E}">
        <p14:creationId xmlns:p14="http://schemas.microsoft.com/office/powerpoint/2010/main" val="489849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normAutofit/>
          </a:bodyPr>
          <a:lstStyle/>
          <a:p>
            <a:r>
              <a:rPr lang="en-AU" sz="1200" b="0" i="0" u="none" strike="noStrike" kern="1200" baseline="0" dirty="0" smtClean="0">
                <a:solidFill>
                  <a:schemeClr val="tx1"/>
                </a:solidFill>
                <a:latin typeface="+mn-lt"/>
                <a:ea typeface="+mn-ea"/>
                <a:cs typeface="+mn-cs"/>
              </a:rPr>
              <a:t>Ocean environments are classified according to depth, distance from the shoreline and the way they are formed. The first 200 m of ocean depth is known as the </a:t>
            </a:r>
            <a:r>
              <a:rPr lang="en-AU" sz="1200" b="1" i="0" u="none" strike="noStrike" kern="1200" baseline="0" dirty="0" smtClean="0">
                <a:solidFill>
                  <a:schemeClr val="tx1"/>
                </a:solidFill>
                <a:latin typeface="+mn-lt"/>
                <a:ea typeface="+mn-ea"/>
                <a:cs typeface="+mn-cs"/>
              </a:rPr>
              <a:t>photic zone</a:t>
            </a:r>
            <a:r>
              <a:rPr lang="en-AU" sz="1200" b="0" i="0" u="none" strike="noStrike" kern="1200" baseline="0" dirty="0" smtClean="0">
                <a:solidFill>
                  <a:schemeClr val="tx1"/>
                </a:solidFill>
                <a:latin typeface="+mn-lt"/>
                <a:ea typeface="+mn-ea"/>
                <a:cs typeface="+mn-cs"/>
              </a:rPr>
              <a:t>. This is the only part of the water that light can penetrate and accommodate photosynthesising organisms. Approximately 90% of marine life lives in the photic zone. The temperature ranges from approximately 34°C to 10°C. As the depth increases, water temperature decreases. Water between the depths of 200 and 1000 m is known as the mesopelagic zone. Some light penetrates this region, although it is not sufficient for the survival of</a:t>
            </a:r>
          </a:p>
          <a:p>
            <a:r>
              <a:rPr lang="en-AU" sz="1200" b="0" i="0" u="none" strike="noStrike" kern="1200" baseline="0" dirty="0" smtClean="0">
                <a:solidFill>
                  <a:schemeClr val="tx1"/>
                </a:solidFill>
                <a:latin typeface="+mn-lt"/>
                <a:ea typeface="+mn-ea"/>
                <a:cs typeface="+mn-cs"/>
              </a:rPr>
              <a:t>photosynthetic organisms. Temperatures range between 20°C in warmer areas and 4°C closer to 1000 m. Figure 3.7 shows a summary of the other oceanic zones and the temperature ranges.</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As ocean depth increases organisms also feel the effects of increased pressure. This is another limiting factor of the distribution of marine organisms.</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8</a:t>
            </a:fld>
            <a:endParaRPr lang="en-US"/>
          </a:p>
        </p:txBody>
      </p:sp>
    </p:spTree>
    <p:extLst>
      <p:ext uri="{BB962C8B-B14F-4D97-AF65-F5344CB8AC3E}">
        <p14:creationId xmlns:p14="http://schemas.microsoft.com/office/powerpoint/2010/main" val="2710765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AU" sz="1200" b="0" i="0" u="none" strike="noStrike" kern="1200" baseline="0" dirty="0" smtClean="0">
                <a:solidFill>
                  <a:schemeClr val="tx1"/>
                </a:solidFill>
                <a:latin typeface="+mn-lt"/>
                <a:ea typeface="+mn-ea"/>
                <a:cs typeface="+mn-cs"/>
              </a:rPr>
              <a:t>The distribution of ecosystems depends on factors such as soil type and climate, remembering that the ecosystem is the interaction between the species and these factors.</a:t>
            </a:r>
          </a:p>
          <a:p>
            <a:r>
              <a:rPr lang="en-AU" sz="1200" b="0" i="0" u="none" strike="noStrike" kern="1200" baseline="0" dirty="0" smtClean="0">
                <a:solidFill>
                  <a:schemeClr val="tx1"/>
                </a:solidFill>
                <a:latin typeface="+mn-lt"/>
                <a:ea typeface="+mn-ea"/>
                <a:cs typeface="+mn-cs"/>
              </a:rPr>
              <a:t>Figure 3.10(a) shows the key climatic groups that can be compared to Figure 3.10(b), which shows how the major vegetation patterns correspond to differing climates.</a:t>
            </a:r>
          </a:p>
          <a:p>
            <a:r>
              <a:rPr lang="en-AU" sz="1200" b="0" i="0" u="none" strike="noStrike" kern="1200" baseline="0" dirty="0" smtClean="0">
                <a:solidFill>
                  <a:schemeClr val="tx1"/>
                </a:solidFill>
                <a:latin typeface="+mn-lt"/>
                <a:ea typeface="+mn-ea"/>
                <a:cs typeface="+mn-cs"/>
              </a:rPr>
              <a:t>Generally speaking, the component species of an ecosystem will be some variety of plant.</a:t>
            </a:r>
          </a:p>
          <a:p>
            <a:r>
              <a:rPr lang="en-AU" sz="1200" b="0" i="0" u="none" strike="noStrike" kern="1200" baseline="0" dirty="0" smtClean="0">
                <a:solidFill>
                  <a:schemeClr val="tx1"/>
                </a:solidFill>
                <a:latin typeface="+mn-lt"/>
                <a:ea typeface="+mn-ea"/>
                <a:cs typeface="+mn-cs"/>
              </a:rPr>
              <a:t>Vegetation is classified according to:</a:t>
            </a:r>
          </a:p>
          <a:p>
            <a:r>
              <a:rPr lang="en-AU" sz="1200" b="0" i="0" u="none" strike="noStrike" kern="1200" baseline="0" dirty="0" smtClean="0">
                <a:solidFill>
                  <a:schemeClr val="tx1"/>
                </a:solidFill>
                <a:latin typeface="+mn-lt"/>
                <a:ea typeface="+mn-ea"/>
                <a:cs typeface="+mn-cs"/>
              </a:rPr>
              <a:t>• the percentage of ground shaded or covered by the tallest layer of vegetation</a:t>
            </a:r>
          </a:p>
          <a:p>
            <a:r>
              <a:rPr lang="en-AU" sz="1200" b="0" i="0" u="none" strike="noStrike" kern="1200" baseline="0" dirty="0" smtClean="0">
                <a:solidFill>
                  <a:schemeClr val="tx1"/>
                </a:solidFill>
                <a:latin typeface="+mn-lt"/>
                <a:ea typeface="+mn-ea"/>
                <a:cs typeface="+mn-cs"/>
              </a:rPr>
              <a:t>• the form (tree, shrub or grass) of the tallest layer.</a:t>
            </a:r>
            <a:endParaRPr lang="en-US" dirty="0" smtClean="0"/>
          </a:p>
        </p:txBody>
      </p:sp>
      <p:sp>
        <p:nvSpPr>
          <p:cNvPr id="4" name="Slide Number Placeholder 3"/>
          <p:cNvSpPr>
            <a:spLocks noGrp="1"/>
          </p:cNvSpPr>
          <p:nvPr>
            <p:ph type="sldNum" sz="quarter" idx="5"/>
          </p:nvPr>
        </p:nvSpPr>
        <p:spPr/>
        <p:txBody>
          <a:bodyPr/>
          <a:lstStyle/>
          <a:p>
            <a:pPr>
              <a:defRPr/>
            </a:pPr>
            <a:fld id="{093111B7-45C4-46E8-8AC9-DD2110798F24}" type="slidenum">
              <a:rPr lang="en-US" smtClean="0"/>
              <a:pPr>
                <a:defRPr/>
              </a:pPr>
              <a:t>9</a:t>
            </a:fld>
            <a:endParaRPr lang="en-US"/>
          </a:p>
        </p:txBody>
      </p:sp>
    </p:spTree>
    <p:extLst>
      <p:ext uri="{BB962C8B-B14F-4D97-AF65-F5344CB8AC3E}">
        <p14:creationId xmlns:p14="http://schemas.microsoft.com/office/powerpoint/2010/main" val="3606679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folHlink"/>
        </a:solidFill>
        <a:effectLst/>
      </p:bgPr>
    </p:bg>
    <p:spTree>
      <p:nvGrpSpPr>
        <p:cNvPr id="1" name=""/>
        <p:cNvGrpSpPr/>
        <p:nvPr/>
      </p:nvGrpSpPr>
      <p:grpSpPr>
        <a:xfrm>
          <a:off x="0" y="0"/>
          <a:ext cx="0" cy="0"/>
          <a:chOff x="0" y="0"/>
          <a:chExt cx="0" cy="0"/>
        </a:xfrm>
      </p:grpSpPr>
      <p:sp>
        <p:nvSpPr>
          <p:cNvPr id="4" name="Rectangle 28"/>
          <p:cNvSpPr>
            <a:spLocks noChangeArrowheads="1"/>
          </p:cNvSpPr>
          <p:nvPr/>
        </p:nvSpPr>
        <p:spPr bwMode="gray">
          <a:xfrm>
            <a:off x="0" y="0"/>
            <a:ext cx="9140825" cy="6856413"/>
          </a:xfrm>
          <a:prstGeom prst="rect">
            <a:avLst/>
          </a:prstGeom>
          <a:solidFill>
            <a:schemeClr val="bg1"/>
          </a:solidFill>
          <a:ln w="9525">
            <a:noFill/>
            <a:miter lim="800000"/>
            <a:headEnd/>
            <a:tailEnd/>
          </a:ln>
        </p:spPr>
        <p:txBody>
          <a:bodyPr wrap="none" anchor="ctr"/>
          <a:lstStyle/>
          <a:p>
            <a:pPr>
              <a:defRPr/>
            </a:pPr>
            <a:endParaRPr lang="en-US"/>
          </a:p>
        </p:txBody>
      </p:sp>
      <p:pic>
        <p:nvPicPr>
          <p:cNvPr id="5" name="Picture 27"/>
          <p:cNvPicPr>
            <a:picLocks noChangeAspect="1" noChangeArrowheads="1"/>
          </p:cNvPicPr>
          <p:nvPr/>
        </p:nvPicPr>
        <p:blipFill>
          <a:blip r:embed="rId2" cstate="print"/>
          <a:srcRect/>
          <a:stretch>
            <a:fillRect/>
          </a:stretch>
        </p:blipFill>
        <p:spPr bwMode="auto">
          <a:xfrm>
            <a:off x="0" y="0"/>
            <a:ext cx="9145588" cy="3200400"/>
          </a:xfrm>
          <a:prstGeom prst="rect">
            <a:avLst/>
          </a:prstGeom>
          <a:noFill/>
          <a:ln w="9525">
            <a:noFill/>
            <a:miter lim="800000"/>
            <a:headEnd/>
            <a:tailEnd/>
          </a:ln>
        </p:spPr>
      </p:pic>
      <p:sp>
        <p:nvSpPr>
          <p:cNvPr id="6" name="Rectangle 13"/>
          <p:cNvSpPr>
            <a:spLocks noChangeArrowheads="1"/>
          </p:cNvSpPr>
          <p:nvPr/>
        </p:nvSpPr>
        <p:spPr bwMode="gray">
          <a:xfrm>
            <a:off x="0" y="3200400"/>
            <a:ext cx="9144000" cy="914400"/>
          </a:xfrm>
          <a:prstGeom prst="rect">
            <a:avLst/>
          </a:prstGeom>
          <a:solidFill>
            <a:schemeClr val="accent1"/>
          </a:solidFill>
          <a:ln w="9525">
            <a:noFill/>
            <a:miter lim="800000"/>
            <a:headEnd/>
            <a:tailEnd/>
          </a:ln>
        </p:spPr>
        <p:txBody>
          <a:bodyPr wrap="none" anchor="ctr"/>
          <a:lstStyle/>
          <a:p>
            <a:pPr>
              <a:defRPr/>
            </a:pPr>
            <a:endParaRPr lang="en-US"/>
          </a:p>
        </p:txBody>
      </p:sp>
      <p:sp>
        <p:nvSpPr>
          <p:cNvPr id="7" name="Line 15"/>
          <p:cNvSpPr>
            <a:spLocks noChangeShapeType="1"/>
          </p:cNvSpPr>
          <p:nvPr/>
        </p:nvSpPr>
        <p:spPr bwMode="gray">
          <a:xfrm>
            <a:off x="0" y="3200400"/>
            <a:ext cx="9144000" cy="0"/>
          </a:xfrm>
          <a:prstGeom prst="line">
            <a:avLst/>
          </a:prstGeom>
          <a:noFill/>
          <a:ln w="63500">
            <a:solidFill>
              <a:schemeClr val="bg1"/>
            </a:solidFill>
            <a:round/>
            <a:headEnd/>
            <a:tailEnd/>
          </a:ln>
        </p:spPr>
        <p:txBody>
          <a:bodyPr wrap="none" anchor="ctr"/>
          <a:lstStyle/>
          <a:p>
            <a:pPr>
              <a:defRPr/>
            </a:pPr>
            <a:endParaRPr lang="en-AU"/>
          </a:p>
        </p:txBody>
      </p:sp>
      <p:sp>
        <p:nvSpPr>
          <p:cNvPr id="8" name="Rectangle 30"/>
          <p:cNvSpPr>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wrap="none" anchor="ctr"/>
          <a:lstStyle/>
          <a:p>
            <a:pPr>
              <a:defRPr/>
            </a:pPr>
            <a:endParaRPr lang="en-US"/>
          </a:p>
        </p:txBody>
      </p:sp>
      <p:pic>
        <p:nvPicPr>
          <p:cNvPr id="9" name="Picture 31" descr="CL_Logo_RGB_PNG"/>
          <p:cNvPicPr>
            <a:picLocks noChangeAspect="1" noChangeArrowheads="1"/>
          </p:cNvPicPr>
          <p:nvPr/>
        </p:nvPicPr>
        <p:blipFill>
          <a:blip r:embed="rId3" cstate="print"/>
          <a:srcRect/>
          <a:stretch>
            <a:fillRect/>
          </a:stretch>
        </p:blipFill>
        <p:spPr bwMode="gray">
          <a:xfrm>
            <a:off x="6013450" y="5002213"/>
            <a:ext cx="2697163" cy="1179512"/>
          </a:xfrm>
          <a:prstGeom prst="rect">
            <a:avLst/>
          </a:prstGeom>
          <a:noFill/>
          <a:ln w="9525">
            <a:noFill/>
            <a:miter lim="800000"/>
            <a:headEnd/>
            <a:tailEnd/>
          </a:ln>
        </p:spPr>
      </p:pic>
      <p:sp>
        <p:nvSpPr>
          <p:cNvPr id="4100" name="Rectangle 4"/>
          <p:cNvSpPr>
            <a:spLocks noGrp="1" noChangeArrowheads="1"/>
          </p:cNvSpPr>
          <p:nvPr>
            <p:ph type="subTitle" idx="1"/>
          </p:nvPr>
        </p:nvSpPr>
        <p:spPr bwMode="gray">
          <a:xfrm>
            <a:off x="457200" y="3365500"/>
            <a:ext cx="8229600" cy="304800"/>
          </a:xfrm>
          <a:solidFill>
            <a:schemeClr val="accent1"/>
          </a:solidFill>
        </p:spPr>
        <p:txBody>
          <a:bodyPr/>
          <a:lstStyle>
            <a:lvl1pPr>
              <a:spcBef>
                <a:spcPct val="0"/>
              </a:spcBef>
              <a:defRPr>
                <a:solidFill>
                  <a:schemeClr val="bg1"/>
                </a:solidFill>
              </a:defRPr>
            </a:lvl1pPr>
          </a:lstStyle>
          <a:p>
            <a:r>
              <a:rPr lang="en-US" smtClean="0"/>
              <a:t>Click to edit Master subtitle style</a:t>
            </a:r>
            <a:endParaRPr lang="en-US"/>
          </a:p>
        </p:txBody>
      </p:sp>
      <p:sp>
        <p:nvSpPr>
          <p:cNvPr id="4106" name="Rectangle 10"/>
          <p:cNvSpPr>
            <a:spLocks noGrp="1" noChangeArrowheads="1"/>
          </p:cNvSpPr>
          <p:nvPr>
            <p:ph type="ctrTitle"/>
          </p:nvPr>
        </p:nvSpPr>
        <p:spPr>
          <a:xfrm>
            <a:off x="457200" y="1143000"/>
            <a:ext cx="8229600" cy="1828800"/>
          </a:xfrm>
        </p:spPr>
        <p:txBody>
          <a:bodyPr anchor="b"/>
          <a:lstStyle>
            <a:lvl1pPr>
              <a:lnSpc>
                <a:spcPts val="4200"/>
              </a:lnSpc>
              <a:defRPr sz="3600">
                <a:solidFill>
                  <a:schemeClr val="bg1"/>
                </a:solidFill>
              </a:defRPr>
            </a:lvl1pPr>
          </a:lstStyle>
          <a:p>
            <a:r>
              <a:rPr lang="en-US" smtClean="0"/>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B32EC8F-4D9B-4C30-9D91-C07832E6F42D}"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2782757-4412-41C7-874F-E821237B1B6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2813"/>
            <a:ext cx="2057400" cy="48783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2813"/>
            <a:ext cx="6019800" cy="48783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2E78489-8FA8-495D-816C-1992AD170F36}"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EC29ED2A-3D1A-4274-8EC8-73B9FD6357F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912813"/>
            <a:ext cx="82296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76400"/>
            <a:ext cx="8229600" cy="4114800"/>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5840B722-5AAD-4FFB-998C-5496781BF457}"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B8F97B4-1180-41FF-8B25-0DD5A492FAD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8E73BBC-10F3-48AA-81AD-EE6C21D5C948}"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F077681D-8944-488B-8E66-602A91AEBEF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A5AA8DE-A7B5-466D-BEEF-440EF7898A87}" type="datetimeFigureOut">
              <a:rPr lang="en-US"/>
              <a:pPr>
                <a:defRPr/>
              </a:pPr>
              <a:t>3/20/2015</a:t>
            </a:fld>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DCFE7761-9E5F-48B5-9B48-F75DF1AE044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E7D09FD-C888-40AD-BCD7-191FE37A5D66}"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35022E4A-5AB7-4752-8D75-3D61AB98EDD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A53B80C-32C5-4B03-8EBC-7FF3AA834091}" type="datetimeFigureOut">
              <a:rPr lang="en-US"/>
              <a:pPr>
                <a:defRPr/>
              </a:pPr>
              <a:t>3/20/2015</a:t>
            </a:fld>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CA34927B-3ED3-433F-B9A5-1C66E0839CC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7839BE27-6F3A-4ACB-9D41-3573B417A157}" type="datetimeFigureOut">
              <a:rPr lang="en-US"/>
              <a:pPr>
                <a:defRPr/>
              </a:pPr>
              <a:t>3/20/2015</a:t>
            </a:fld>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C04D423C-C252-4FA7-8BE9-BF6B9FFF2AA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AE23C07-0716-4197-A06A-48B35CF32714}" type="datetimeFigureOut">
              <a:rPr lang="en-US"/>
              <a:pPr>
                <a:defRPr/>
              </a:pPr>
              <a:t>3/20/2015</a:t>
            </a:fld>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8C99C370-36D5-4A17-BA31-126E077122A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173592A-20C2-4495-AB5B-A1FBA261C456}"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F4C3075-83F1-42A5-B1C0-04BAD22C970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9151800-C107-4F8F-80D8-780733E4B16A}" type="datetimeFigureOut">
              <a:rPr lang="en-US"/>
              <a:pPr>
                <a:defRPr/>
              </a:pPr>
              <a:t>3/20/2015</a:t>
            </a:fld>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297408A-50CE-4ADF-A3FA-10003EDB40B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p:cNvPicPr>
            <a:picLocks noChangeAspect="1" noChangeArrowheads="1"/>
          </p:cNvPicPr>
          <p:nvPr/>
        </p:nvPicPr>
        <p:blipFill>
          <a:blip r:embed="rId14" cstate="print"/>
          <a:srcRect t="26190" b="52380"/>
          <a:stretch>
            <a:fillRect/>
          </a:stretch>
        </p:blipFill>
        <p:spPr bwMode="gray">
          <a:xfrm>
            <a:off x="0" y="0"/>
            <a:ext cx="9145588" cy="685800"/>
          </a:xfrm>
          <a:prstGeom prst="rect">
            <a:avLst/>
          </a:prstGeom>
          <a:noFill/>
          <a:ln w="9525">
            <a:noFill/>
            <a:miter lim="800000"/>
            <a:headEnd/>
            <a:tailEnd/>
          </a:ln>
        </p:spPr>
      </p:pic>
      <p:sp>
        <p:nvSpPr>
          <p:cNvPr id="1027" name="Rectangle 11"/>
          <p:cNvSpPr>
            <a:spLocks noChangeArrowheads="1"/>
          </p:cNvSpPr>
          <p:nvPr/>
        </p:nvSpPr>
        <p:spPr bwMode="gray">
          <a:xfrm>
            <a:off x="0" y="684213"/>
            <a:ext cx="9144000" cy="109537"/>
          </a:xfrm>
          <a:prstGeom prst="rect">
            <a:avLst/>
          </a:prstGeom>
          <a:solidFill>
            <a:schemeClr val="accent1"/>
          </a:solidFill>
          <a:ln w="9525">
            <a:noFill/>
            <a:miter lim="800000"/>
            <a:headEnd/>
            <a:tailEnd/>
          </a:ln>
        </p:spPr>
        <p:txBody>
          <a:bodyPr wrap="none" anchor="ctr"/>
          <a:lstStyle/>
          <a:p>
            <a:pPr>
              <a:defRPr/>
            </a:pPr>
            <a:endParaRPr lang="en-US"/>
          </a:p>
        </p:txBody>
      </p:sp>
      <p:sp>
        <p:nvSpPr>
          <p:cNvPr id="1028" name="Rectangle 3"/>
          <p:cNvSpPr>
            <a:spLocks noGrp="1" noChangeArrowheads="1"/>
          </p:cNvSpPr>
          <p:nvPr>
            <p:ph type="body" idx="1"/>
          </p:nvPr>
        </p:nvSpPr>
        <p:spPr bwMode="auto">
          <a:xfrm>
            <a:off x="457200" y="1676400"/>
            <a:ext cx="8229600" cy="4114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5257800" y="6426200"/>
            <a:ext cx="1371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fontAlgn="auto">
              <a:spcBef>
                <a:spcPts val="0"/>
              </a:spcBef>
              <a:spcAft>
                <a:spcPts val="0"/>
              </a:spcAft>
              <a:defRPr sz="800">
                <a:latin typeface="+mn-lt"/>
                <a:cs typeface="+mn-cs"/>
              </a:defRPr>
            </a:lvl1pPr>
          </a:lstStyle>
          <a:p>
            <a:pPr>
              <a:defRPr/>
            </a:pPr>
            <a:fld id="{5AA59C3F-F860-4202-81C1-23CB423B8DEA}" type="datetimeFigureOut">
              <a:rPr lang="en-US"/>
              <a:pPr>
                <a:defRPr/>
              </a:pPr>
              <a:t>3/20/2015</a:t>
            </a:fld>
            <a:endParaRPr lang="en-US"/>
          </a:p>
        </p:txBody>
      </p:sp>
      <p:sp>
        <p:nvSpPr>
          <p:cNvPr id="1030" name="Rectangle 6"/>
          <p:cNvSpPr>
            <a:spLocks noGrp="1" noChangeArrowheads="1"/>
          </p:cNvSpPr>
          <p:nvPr>
            <p:ph type="sldNum" sz="quarter" idx="4"/>
          </p:nvPr>
        </p:nvSpPr>
        <p:spPr bwMode="auto">
          <a:xfrm>
            <a:off x="457200" y="6426200"/>
            <a:ext cx="228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fontAlgn="auto">
              <a:spcBef>
                <a:spcPts val="0"/>
              </a:spcBef>
              <a:spcAft>
                <a:spcPts val="0"/>
              </a:spcAft>
              <a:defRPr sz="800">
                <a:latin typeface="+mn-lt"/>
                <a:cs typeface="+mn-cs"/>
              </a:defRPr>
            </a:lvl1pPr>
          </a:lstStyle>
          <a:p>
            <a:pPr>
              <a:defRPr/>
            </a:pPr>
            <a:fld id="{48F652E0-6C23-4212-AE51-5D4C5D6EBD03}" type="slidenum">
              <a:rPr lang="en-US"/>
              <a:pPr>
                <a:defRPr/>
              </a:pPr>
              <a:t>‹#›</a:t>
            </a:fld>
            <a:endParaRPr lang="en-US"/>
          </a:p>
        </p:txBody>
      </p:sp>
      <p:sp>
        <p:nvSpPr>
          <p:cNvPr id="1031" name="Rectangle 2"/>
          <p:cNvSpPr>
            <a:spLocks noGrp="1" noChangeArrowheads="1"/>
          </p:cNvSpPr>
          <p:nvPr>
            <p:ph type="title"/>
          </p:nvPr>
        </p:nvSpPr>
        <p:spPr bwMode="gray">
          <a:xfrm>
            <a:off x="457200" y="912813"/>
            <a:ext cx="8229600" cy="6858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32" name="Rectangle 18"/>
          <p:cNvSpPr>
            <a:spLocks noChangeArrowheads="1"/>
          </p:cNvSpPr>
          <p:nvPr/>
        </p:nvSpPr>
        <p:spPr bwMode="gray">
          <a:xfrm>
            <a:off x="0" y="6721475"/>
            <a:ext cx="9144000" cy="136525"/>
          </a:xfrm>
          <a:prstGeom prst="rect">
            <a:avLst/>
          </a:prstGeom>
          <a:solidFill>
            <a:schemeClr val="accent1"/>
          </a:solidFill>
          <a:ln w="9525">
            <a:noFill/>
            <a:miter lim="800000"/>
            <a:headEnd/>
            <a:tailEnd/>
          </a:ln>
        </p:spPr>
        <p:txBody>
          <a:bodyPr wrap="none" anchor="ctr"/>
          <a:lstStyle/>
          <a:p>
            <a:pPr>
              <a:defRPr/>
            </a:pPr>
            <a:endParaRPr lang="en-US"/>
          </a:p>
        </p:txBody>
      </p:sp>
      <p:pic>
        <p:nvPicPr>
          <p:cNvPr id="1033" name="Picture 29" descr="CL_Logo_RGB_PNG"/>
          <p:cNvPicPr preferRelativeResize="0">
            <a:picLocks noChangeAspect="1" noChangeArrowheads="1"/>
          </p:cNvPicPr>
          <p:nvPr/>
        </p:nvPicPr>
        <p:blipFill>
          <a:blip r:embed="rId15" cstate="print"/>
          <a:srcRect/>
          <a:stretch>
            <a:fillRect/>
          </a:stretch>
        </p:blipFill>
        <p:spPr bwMode="auto">
          <a:xfrm>
            <a:off x="7289800" y="6035675"/>
            <a:ext cx="1544638" cy="676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45"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Lst>
  <p:txStyles>
    <p:title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mn-cs"/>
        </a:defRPr>
      </a:lvl1pPr>
      <a:lvl2pPr marL="228600" indent="-227013" algn="l" rtl="0" eaLnBrk="0" fontAlgn="base" hangingPunct="0">
        <a:lnSpc>
          <a:spcPts val="2200"/>
        </a:lnSpc>
        <a:spcBef>
          <a:spcPct val="50000"/>
        </a:spcBef>
        <a:spcAft>
          <a:spcPct val="0"/>
        </a:spcAft>
        <a:buClr>
          <a:schemeClr val="hlink"/>
        </a:buClr>
        <a:buFont typeface="Wingdings" pitchFamily="2" charset="2"/>
        <a:buChar char="§"/>
        <a:defRPr>
          <a:solidFill>
            <a:schemeClr val="tx1"/>
          </a:solidFill>
          <a:latin typeface="+mn-lt"/>
        </a:defRPr>
      </a:lvl2pPr>
      <a:lvl3pPr marL="449263" indent="-219075" algn="l" rtl="0" eaLnBrk="0" fontAlgn="base" hangingPunct="0">
        <a:lnSpc>
          <a:spcPts val="1800"/>
        </a:lnSpc>
        <a:spcBef>
          <a:spcPct val="50000"/>
        </a:spcBef>
        <a:spcAft>
          <a:spcPct val="0"/>
        </a:spcAft>
        <a:buClr>
          <a:schemeClr val="hlink"/>
        </a:buClr>
        <a:buChar char="–"/>
        <a:defRPr sz="1600">
          <a:solidFill>
            <a:schemeClr val="tx1"/>
          </a:solidFill>
          <a:latin typeface="+mn-lt"/>
        </a:defRPr>
      </a:lvl3pPr>
      <a:lvl4pPr marL="682625" indent="-231775" algn="l" rtl="0" eaLnBrk="0" fontAlgn="base" hangingPunct="0">
        <a:lnSpc>
          <a:spcPts val="1800"/>
        </a:lnSpc>
        <a:spcBef>
          <a:spcPct val="50000"/>
        </a:spcBef>
        <a:spcAft>
          <a:spcPct val="0"/>
        </a:spcAft>
        <a:buClr>
          <a:schemeClr val="hlink"/>
        </a:buClr>
        <a:buChar char="–"/>
        <a:defRPr sz="1600">
          <a:solidFill>
            <a:schemeClr val="tx1"/>
          </a:solidFill>
          <a:latin typeface="+mn-lt"/>
        </a:defRPr>
      </a:lvl4pPr>
      <a:lvl5pPr marL="915988" indent="-231775" algn="l" rtl="0" eaLnBrk="0" fontAlgn="base" hangingPunct="0">
        <a:lnSpc>
          <a:spcPts val="1600"/>
        </a:lnSpc>
        <a:spcBef>
          <a:spcPct val="50000"/>
        </a:spcBef>
        <a:spcAft>
          <a:spcPct val="0"/>
        </a:spcAft>
        <a:buClr>
          <a:schemeClr val="hlink"/>
        </a:buClr>
        <a:buChar char="–"/>
        <a:defRPr sz="1400">
          <a:solidFill>
            <a:schemeClr val="tx1"/>
          </a:solidFill>
          <a:latin typeface="+mn-lt"/>
        </a:defRPr>
      </a:lvl5pPr>
      <a:lvl6pPr marL="13731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6pPr>
      <a:lvl7pPr marL="18303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7pPr>
      <a:lvl8pPr marL="22875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8pPr>
      <a:lvl9pPr marL="27447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52400" y="1981200"/>
            <a:ext cx="8991600" cy="860425"/>
          </a:xfrm>
        </p:spPr>
        <p:txBody>
          <a:bodyPr/>
          <a:lstStyle/>
          <a:p>
            <a:pPr eaLnBrk="1" hangingPunct="1"/>
            <a:r>
              <a:rPr lang="en-US" b="1" dirty="0" smtClean="0">
                <a:cs typeface="Arial" charset="0"/>
              </a:rPr>
              <a:t>Chapter 3: </a:t>
            </a:r>
            <a:r>
              <a:rPr lang="en-US" b="1" dirty="0"/>
              <a:t>B</a:t>
            </a:r>
            <a:r>
              <a:rPr lang="en-US" b="1" dirty="0" smtClean="0"/>
              <a:t>iodiverse ecosystems</a:t>
            </a:r>
            <a:endParaRPr lang="en-US" b="1" dirty="0" smtClean="0">
              <a:cs typeface="Arial" charset="0"/>
            </a:endParaRPr>
          </a:p>
        </p:txBody>
      </p:sp>
      <p:pic>
        <p:nvPicPr>
          <p:cNvPr id="3" name="Picture 2"/>
          <p:cNvPicPr>
            <a:picLocks noChangeAspect="1"/>
          </p:cNvPicPr>
          <p:nvPr/>
        </p:nvPicPr>
        <p:blipFill rotWithShape="1">
          <a:blip r:embed="rId3"/>
          <a:srcRect t="19788"/>
          <a:stretch/>
        </p:blipFill>
        <p:spPr>
          <a:xfrm>
            <a:off x="-4864" y="4114800"/>
            <a:ext cx="5567464" cy="2524125"/>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7467600" cy="457200"/>
          </a:xfrm>
        </p:spPr>
        <p:txBody>
          <a:bodyPr/>
          <a:lstStyle/>
          <a:p>
            <a:r>
              <a:rPr lang="en-US" sz="2800" b="1" dirty="0" smtClean="0">
                <a:solidFill>
                  <a:schemeClr val="bg1"/>
                </a:solidFill>
              </a:rPr>
              <a:t>Ecological niches</a:t>
            </a:r>
            <a:endParaRPr lang="en-US" sz="2800" b="1" dirty="0" smtClean="0">
              <a:solidFill>
                <a:schemeClr val="bg1"/>
              </a:solidFill>
              <a:cs typeface="Arial" charset="0"/>
            </a:endParaRPr>
          </a:p>
        </p:txBody>
      </p:sp>
      <p:sp>
        <p:nvSpPr>
          <p:cNvPr id="6" name="TextBox 5"/>
          <p:cNvSpPr txBox="1"/>
          <p:nvPr/>
        </p:nvSpPr>
        <p:spPr>
          <a:xfrm>
            <a:off x="228600" y="990600"/>
            <a:ext cx="8686800" cy="4401205"/>
          </a:xfrm>
          <a:prstGeom prst="rect">
            <a:avLst/>
          </a:prstGeom>
          <a:noFill/>
        </p:spPr>
        <p:txBody>
          <a:bodyPr wrap="square" rtlCol="0">
            <a:spAutoFit/>
          </a:bodyPr>
          <a:lstStyle/>
          <a:p>
            <a:r>
              <a:rPr lang="en-US" sz="2800" dirty="0" smtClean="0"/>
              <a:t>The way in which species function within their environment is an ecological niche. </a:t>
            </a:r>
          </a:p>
          <a:p>
            <a:r>
              <a:rPr lang="en-US" sz="2800" dirty="0" smtClean="0"/>
              <a:t>For example, the time they feed, what they feed on, where they live and when they reproduce.</a:t>
            </a:r>
          </a:p>
          <a:p>
            <a:endParaRPr lang="en-US" sz="2800" dirty="0" smtClean="0"/>
          </a:p>
          <a:p>
            <a:r>
              <a:rPr lang="en-US" sz="2800" b="1" dirty="0" smtClean="0"/>
              <a:t>Fundamental niche</a:t>
            </a:r>
            <a:r>
              <a:rPr lang="en-US" sz="2800" dirty="0" smtClean="0"/>
              <a:t>:</a:t>
            </a:r>
            <a:r>
              <a:rPr lang="en-US" sz="2800" b="1" dirty="0" smtClean="0"/>
              <a:t> </a:t>
            </a:r>
            <a:r>
              <a:rPr lang="en-US" sz="2800" dirty="0" smtClean="0"/>
              <a:t>the potential region an organism could inhabit if there are no competitors, predators or parasites.</a:t>
            </a:r>
            <a:endParaRPr lang="en-US" sz="2800" dirty="0" smtClean="0">
              <a:solidFill>
                <a:srgbClr val="FF0000"/>
              </a:solidFill>
            </a:endParaRPr>
          </a:p>
          <a:p>
            <a:endParaRPr lang="en-US" sz="2800" dirty="0" smtClean="0">
              <a:solidFill>
                <a:srgbClr val="FF0000"/>
              </a:solidFill>
            </a:endParaRPr>
          </a:p>
          <a:p>
            <a:r>
              <a:rPr lang="en-US" sz="2800" b="1" dirty="0" err="1" smtClean="0"/>
              <a:t>Realised</a:t>
            </a:r>
            <a:r>
              <a:rPr lang="en-US" sz="2800" b="1" dirty="0" smtClean="0"/>
              <a:t> niche</a:t>
            </a:r>
            <a:r>
              <a:rPr lang="en-US" sz="2800" dirty="0" smtClean="0"/>
              <a:t>: the actual niche a species inhabits.</a:t>
            </a:r>
            <a:endParaRPr lang="en-US" sz="2800" dirty="0"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7467600" cy="457200"/>
          </a:xfrm>
        </p:spPr>
        <p:txBody>
          <a:bodyPr/>
          <a:lstStyle/>
          <a:p>
            <a:r>
              <a:rPr lang="en-US" sz="2800" b="1" dirty="0" smtClean="0">
                <a:solidFill>
                  <a:schemeClr val="bg1"/>
                </a:solidFill>
              </a:rPr>
              <a:t>Ecological niches</a:t>
            </a:r>
            <a:endParaRPr lang="en-US" sz="2800" b="1" dirty="0" smtClean="0">
              <a:solidFill>
                <a:schemeClr val="bg1"/>
              </a:solidFill>
              <a:cs typeface="Arial" charset="0"/>
            </a:endParaRPr>
          </a:p>
        </p:txBody>
      </p:sp>
      <p:pic>
        <p:nvPicPr>
          <p:cNvPr id="2" name="Picture 1"/>
          <p:cNvPicPr>
            <a:picLocks noChangeAspect="1"/>
          </p:cNvPicPr>
          <p:nvPr/>
        </p:nvPicPr>
        <p:blipFill rotWithShape="1">
          <a:blip r:embed="rId3"/>
          <a:srcRect l="10432" t="2619"/>
          <a:stretch/>
        </p:blipFill>
        <p:spPr>
          <a:xfrm>
            <a:off x="685800" y="802010"/>
            <a:ext cx="4732221" cy="5855965"/>
          </a:xfrm>
          <a:prstGeom prst="rect">
            <a:avLst/>
          </a:prstGeom>
        </p:spPr>
      </p:pic>
      <p:pic>
        <p:nvPicPr>
          <p:cNvPr id="4" name="Picture 3"/>
          <p:cNvPicPr>
            <a:picLocks noChangeAspect="1"/>
          </p:cNvPicPr>
          <p:nvPr/>
        </p:nvPicPr>
        <p:blipFill>
          <a:blip r:embed="rId4"/>
          <a:stretch>
            <a:fillRect/>
          </a:stretch>
        </p:blipFill>
        <p:spPr>
          <a:xfrm>
            <a:off x="6096000" y="914400"/>
            <a:ext cx="2024617" cy="1143000"/>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7467600" cy="457200"/>
          </a:xfrm>
        </p:spPr>
        <p:txBody>
          <a:bodyPr/>
          <a:lstStyle/>
          <a:p>
            <a:r>
              <a:rPr lang="en-US" sz="2800" b="1" dirty="0" smtClean="0">
                <a:solidFill>
                  <a:schemeClr val="bg1"/>
                </a:solidFill>
              </a:rPr>
              <a:t>Ecological niches</a:t>
            </a:r>
            <a:endParaRPr lang="en-US" sz="2800" b="1" dirty="0" smtClean="0">
              <a:solidFill>
                <a:schemeClr val="bg1"/>
              </a:solidFill>
              <a:cs typeface="Arial" charset="0"/>
            </a:endParaRPr>
          </a:p>
        </p:txBody>
      </p:sp>
      <p:sp>
        <p:nvSpPr>
          <p:cNvPr id="6" name="TextBox 5"/>
          <p:cNvSpPr txBox="1"/>
          <p:nvPr/>
        </p:nvSpPr>
        <p:spPr>
          <a:xfrm>
            <a:off x="471791" y="876300"/>
            <a:ext cx="8686800" cy="646331"/>
          </a:xfrm>
          <a:prstGeom prst="rect">
            <a:avLst/>
          </a:prstGeom>
          <a:noFill/>
        </p:spPr>
        <p:txBody>
          <a:bodyPr wrap="square" rtlCol="0">
            <a:spAutoFit/>
          </a:bodyPr>
          <a:lstStyle/>
          <a:p>
            <a:r>
              <a:rPr lang="en-US" sz="3600" b="1" dirty="0" smtClean="0"/>
              <a:t>Competitive exclusion principle</a:t>
            </a:r>
          </a:p>
        </p:txBody>
      </p:sp>
      <p:sp>
        <p:nvSpPr>
          <p:cNvPr id="7" name="TextBox 6"/>
          <p:cNvSpPr txBox="1"/>
          <p:nvPr/>
        </p:nvSpPr>
        <p:spPr>
          <a:xfrm>
            <a:off x="381000" y="1676400"/>
            <a:ext cx="8077200" cy="954107"/>
          </a:xfrm>
          <a:prstGeom prst="rect">
            <a:avLst/>
          </a:prstGeom>
          <a:noFill/>
        </p:spPr>
        <p:txBody>
          <a:bodyPr wrap="square" rtlCol="0">
            <a:spAutoFit/>
          </a:bodyPr>
          <a:lstStyle/>
          <a:p>
            <a:pPr marL="342900" indent="-342900"/>
            <a:r>
              <a:rPr lang="en-US" sz="2800" dirty="0" smtClean="0"/>
              <a:t> </a:t>
            </a:r>
          </a:p>
          <a:p>
            <a:pPr marL="342900" indent="-342900">
              <a:buFont typeface="Arial" pitchFamily="34" charset="0"/>
              <a:buChar char="•"/>
            </a:pPr>
            <a:endParaRPr lang="en-US" sz="2800" dirty="0" smtClean="0"/>
          </a:p>
        </p:txBody>
      </p:sp>
      <p:pic>
        <p:nvPicPr>
          <p:cNvPr id="2" name="Picture 1"/>
          <p:cNvPicPr>
            <a:picLocks noChangeAspect="1"/>
          </p:cNvPicPr>
          <p:nvPr/>
        </p:nvPicPr>
        <p:blipFill>
          <a:blip r:embed="rId3"/>
          <a:stretch>
            <a:fillRect/>
          </a:stretch>
        </p:blipFill>
        <p:spPr>
          <a:xfrm>
            <a:off x="52126" y="1676400"/>
            <a:ext cx="7315200" cy="4938846"/>
          </a:xfrm>
          <a:prstGeom prst="rect">
            <a:avLst/>
          </a:prstGeom>
        </p:spPr>
      </p:pic>
      <p:pic>
        <p:nvPicPr>
          <p:cNvPr id="4" name="Picture 3"/>
          <p:cNvPicPr>
            <a:picLocks noChangeAspect="1"/>
          </p:cNvPicPr>
          <p:nvPr/>
        </p:nvPicPr>
        <p:blipFill>
          <a:blip r:embed="rId4"/>
          <a:stretch>
            <a:fillRect/>
          </a:stretch>
        </p:blipFill>
        <p:spPr>
          <a:xfrm>
            <a:off x="6842032" y="4876800"/>
            <a:ext cx="304800" cy="409575"/>
          </a:xfrm>
          <a:prstGeom prst="rect">
            <a:avLst/>
          </a:prstGeom>
        </p:spPr>
      </p:pic>
      <p:pic>
        <p:nvPicPr>
          <p:cNvPr id="5" name="Picture 4"/>
          <p:cNvPicPr>
            <a:picLocks noChangeAspect="1"/>
          </p:cNvPicPr>
          <p:nvPr/>
        </p:nvPicPr>
        <p:blipFill>
          <a:blip r:embed="rId5"/>
          <a:stretch>
            <a:fillRect/>
          </a:stretch>
        </p:blipFill>
        <p:spPr>
          <a:xfrm>
            <a:off x="4717958" y="4724401"/>
            <a:ext cx="1739400" cy="990600"/>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76200" y="192631"/>
            <a:ext cx="8991600" cy="381000"/>
          </a:xfrm>
        </p:spPr>
        <p:txBody>
          <a:bodyPr/>
          <a:lstStyle/>
          <a:p>
            <a:r>
              <a:rPr lang="en-US" sz="2800" b="1" dirty="0" smtClean="0">
                <a:solidFill>
                  <a:schemeClr val="bg1"/>
                </a:solidFill>
              </a:rPr>
              <a:t>Relationships and interactions between living things</a:t>
            </a:r>
            <a:endParaRPr lang="en-US" sz="2800" b="1" dirty="0" smtClean="0">
              <a:solidFill>
                <a:schemeClr val="bg1"/>
              </a:solidFill>
              <a:cs typeface="Arial" charset="0"/>
            </a:endParaRPr>
          </a:p>
        </p:txBody>
      </p:sp>
      <p:sp>
        <p:nvSpPr>
          <p:cNvPr id="6" name="TextBox 5"/>
          <p:cNvSpPr txBox="1"/>
          <p:nvPr/>
        </p:nvSpPr>
        <p:spPr>
          <a:xfrm>
            <a:off x="228600" y="990600"/>
            <a:ext cx="8686800" cy="646331"/>
          </a:xfrm>
          <a:prstGeom prst="rect">
            <a:avLst/>
          </a:prstGeom>
          <a:noFill/>
        </p:spPr>
        <p:txBody>
          <a:bodyPr wrap="square" rtlCol="0">
            <a:spAutoFit/>
          </a:bodyPr>
          <a:lstStyle/>
          <a:p>
            <a:r>
              <a:rPr lang="en-US" sz="3600" b="1" dirty="0" smtClean="0"/>
              <a:t>Competitor or collaborator?</a:t>
            </a:r>
          </a:p>
        </p:txBody>
      </p:sp>
      <p:sp>
        <p:nvSpPr>
          <p:cNvPr id="7" name="TextBox 6"/>
          <p:cNvSpPr txBox="1"/>
          <p:nvPr/>
        </p:nvSpPr>
        <p:spPr>
          <a:xfrm>
            <a:off x="381000" y="1676400"/>
            <a:ext cx="8077200" cy="954107"/>
          </a:xfrm>
          <a:prstGeom prst="rect">
            <a:avLst/>
          </a:prstGeom>
          <a:noFill/>
        </p:spPr>
        <p:txBody>
          <a:bodyPr wrap="square" rtlCol="0">
            <a:spAutoFit/>
          </a:bodyPr>
          <a:lstStyle/>
          <a:p>
            <a:pPr marL="342900" indent="-342900"/>
            <a:r>
              <a:rPr lang="en-US" sz="2800" dirty="0" smtClean="0"/>
              <a:t> </a:t>
            </a:r>
          </a:p>
          <a:p>
            <a:pPr marL="342900" indent="-342900">
              <a:buFont typeface="Arial" pitchFamily="34" charset="0"/>
              <a:buChar char="•"/>
            </a:pPr>
            <a:endParaRPr lang="en-US" sz="2800" dirty="0" smtClean="0"/>
          </a:p>
        </p:txBody>
      </p:sp>
      <p:pic>
        <p:nvPicPr>
          <p:cNvPr id="2" name="Picture 1"/>
          <p:cNvPicPr>
            <a:picLocks noChangeAspect="1"/>
          </p:cNvPicPr>
          <p:nvPr/>
        </p:nvPicPr>
        <p:blipFill>
          <a:blip r:embed="rId3"/>
          <a:stretch>
            <a:fillRect/>
          </a:stretch>
        </p:blipFill>
        <p:spPr>
          <a:xfrm>
            <a:off x="0" y="2153453"/>
            <a:ext cx="9112836" cy="2330018"/>
          </a:xfrm>
          <a:prstGeom prst="rect">
            <a:avLst/>
          </a:prstGeom>
        </p:spPr>
      </p:pic>
      <p:pic>
        <p:nvPicPr>
          <p:cNvPr id="3" name="Picture 2"/>
          <p:cNvPicPr>
            <a:picLocks noChangeAspect="1"/>
          </p:cNvPicPr>
          <p:nvPr/>
        </p:nvPicPr>
        <p:blipFill>
          <a:blip r:embed="rId4"/>
          <a:stretch>
            <a:fillRect/>
          </a:stretch>
        </p:blipFill>
        <p:spPr>
          <a:xfrm>
            <a:off x="3164681" y="5181600"/>
            <a:ext cx="2509838" cy="1296125"/>
          </a:xfrm>
          <a:prstGeom prst="rect">
            <a:avLst/>
          </a:prstGeom>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991600" cy="381000"/>
          </a:xfrm>
        </p:spPr>
        <p:txBody>
          <a:bodyPr/>
          <a:lstStyle/>
          <a:p>
            <a:r>
              <a:rPr lang="en-US" sz="2800" b="1" dirty="0" smtClean="0">
                <a:solidFill>
                  <a:schemeClr val="bg1"/>
                </a:solidFill>
              </a:rPr>
              <a:t>Relationships and interactions between living things</a:t>
            </a:r>
            <a:endParaRPr lang="en-US" sz="2800" b="1" dirty="0" smtClean="0">
              <a:solidFill>
                <a:schemeClr val="bg1"/>
              </a:solidFill>
              <a:cs typeface="Arial" charset="0"/>
            </a:endParaRPr>
          </a:p>
        </p:txBody>
      </p:sp>
      <p:sp>
        <p:nvSpPr>
          <p:cNvPr id="6" name="TextBox 5"/>
          <p:cNvSpPr txBox="1"/>
          <p:nvPr/>
        </p:nvSpPr>
        <p:spPr>
          <a:xfrm>
            <a:off x="228600" y="990600"/>
            <a:ext cx="8686800" cy="646331"/>
          </a:xfrm>
          <a:prstGeom prst="rect">
            <a:avLst/>
          </a:prstGeom>
          <a:noFill/>
        </p:spPr>
        <p:txBody>
          <a:bodyPr wrap="square" rtlCol="0">
            <a:spAutoFit/>
          </a:bodyPr>
          <a:lstStyle/>
          <a:p>
            <a:r>
              <a:rPr lang="en-US" sz="3600" b="1" dirty="0" smtClean="0"/>
              <a:t>Predator and prey</a:t>
            </a:r>
          </a:p>
        </p:txBody>
      </p:sp>
      <p:sp>
        <p:nvSpPr>
          <p:cNvPr id="7" name="TextBox 6"/>
          <p:cNvSpPr txBox="1"/>
          <p:nvPr/>
        </p:nvSpPr>
        <p:spPr>
          <a:xfrm>
            <a:off x="381000" y="1676400"/>
            <a:ext cx="8077200" cy="954107"/>
          </a:xfrm>
          <a:prstGeom prst="rect">
            <a:avLst/>
          </a:prstGeom>
          <a:noFill/>
        </p:spPr>
        <p:txBody>
          <a:bodyPr wrap="square" rtlCol="0">
            <a:spAutoFit/>
          </a:bodyPr>
          <a:lstStyle/>
          <a:p>
            <a:pPr marL="342900" indent="-342900"/>
            <a:r>
              <a:rPr lang="en-US" sz="2800" dirty="0" smtClean="0"/>
              <a:t> </a:t>
            </a:r>
          </a:p>
          <a:p>
            <a:pPr marL="342900" indent="-342900">
              <a:buFont typeface="Arial" pitchFamily="34" charset="0"/>
              <a:buChar char="•"/>
            </a:pPr>
            <a:endParaRPr lang="en-US" sz="2800" dirty="0" smtClean="0"/>
          </a:p>
        </p:txBody>
      </p:sp>
      <p:pic>
        <p:nvPicPr>
          <p:cNvPr id="2" name="Picture 1"/>
          <p:cNvPicPr>
            <a:picLocks noChangeAspect="1"/>
          </p:cNvPicPr>
          <p:nvPr/>
        </p:nvPicPr>
        <p:blipFill rotWithShape="1">
          <a:blip r:embed="rId3"/>
          <a:srcRect t="3979" r="4000" b="613"/>
          <a:stretch/>
        </p:blipFill>
        <p:spPr>
          <a:xfrm>
            <a:off x="236706" y="2057400"/>
            <a:ext cx="7239000" cy="4278510"/>
          </a:xfrm>
          <a:prstGeom prst="rect">
            <a:avLst/>
          </a:prstGeom>
        </p:spPr>
      </p:pic>
      <p:pic>
        <p:nvPicPr>
          <p:cNvPr id="3" name="Picture 2"/>
          <p:cNvPicPr>
            <a:picLocks noChangeAspect="1"/>
          </p:cNvPicPr>
          <p:nvPr/>
        </p:nvPicPr>
        <p:blipFill>
          <a:blip r:embed="rId4"/>
          <a:stretch>
            <a:fillRect/>
          </a:stretch>
        </p:blipFill>
        <p:spPr>
          <a:xfrm>
            <a:off x="6313656" y="953869"/>
            <a:ext cx="2324100" cy="1038225"/>
          </a:xfrm>
          <a:prstGeom prst="rect">
            <a:avLst/>
          </a:prstGeom>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991600" cy="381000"/>
          </a:xfrm>
        </p:spPr>
        <p:txBody>
          <a:bodyPr/>
          <a:lstStyle/>
          <a:p>
            <a:r>
              <a:rPr lang="en-US" sz="2800" b="1" dirty="0" smtClean="0">
                <a:solidFill>
                  <a:schemeClr val="bg1"/>
                </a:solidFill>
              </a:rPr>
              <a:t>Relationships and interactions between living things</a:t>
            </a:r>
            <a:endParaRPr lang="en-US" sz="2800" b="1" dirty="0" smtClean="0">
              <a:solidFill>
                <a:schemeClr val="bg1"/>
              </a:solidFill>
              <a:cs typeface="Arial" charset="0"/>
            </a:endParaRPr>
          </a:p>
        </p:txBody>
      </p:sp>
      <p:sp>
        <p:nvSpPr>
          <p:cNvPr id="6" name="TextBox 5"/>
          <p:cNvSpPr txBox="1"/>
          <p:nvPr/>
        </p:nvSpPr>
        <p:spPr>
          <a:xfrm>
            <a:off x="228600" y="968514"/>
            <a:ext cx="8686800" cy="646331"/>
          </a:xfrm>
          <a:prstGeom prst="rect">
            <a:avLst/>
          </a:prstGeom>
          <a:noFill/>
        </p:spPr>
        <p:txBody>
          <a:bodyPr wrap="square" rtlCol="0">
            <a:spAutoFit/>
          </a:bodyPr>
          <a:lstStyle/>
          <a:p>
            <a:r>
              <a:rPr lang="en-US" sz="3600" b="1" dirty="0" smtClean="0"/>
              <a:t>Disease</a:t>
            </a:r>
          </a:p>
        </p:txBody>
      </p:sp>
      <p:sp>
        <p:nvSpPr>
          <p:cNvPr id="7" name="TextBox 6"/>
          <p:cNvSpPr txBox="1"/>
          <p:nvPr/>
        </p:nvSpPr>
        <p:spPr>
          <a:xfrm>
            <a:off x="381000" y="1676400"/>
            <a:ext cx="807720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Disease is another important interaction that can impact on biodiversity of an ecosystem. </a:t>
            </a:r>
          </a:p>
          <a:p>
            <a:pPr indent="7938"/>
            <a:endParaRPr lang="en-US" sz="2800" dirty="0" smtClean="0"/>
          </a:p>
          <a:p>
            <a:pPr marL="457200" indent="-457200">
              <a:buFont typeface="Arial" panose="020B0604020202020204" pitchFamily="34" charset="0"/>
              <a:buChar char="•"/>
            </a:pPr>
            <a:r>
              <a:rPr lang="en-US" sz="2800" dirty="0" smtClean="0"/>
              <a:t>The host numbers may be reduced to the extent that resources are free for other competitors.</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991600" cy="381000"/>
          </a:xfrm>
        </p:spPr>
        <p:txBody>
          <a:bodyPr/>
          <a:lstStyle/>
          <a:p>
            <a:r>
              <a:rPr lang="en-US" sz="2800" b="1" dirty="0" smtClean="0">
                <a:solidFill>
                  <a:schemeClr val="bg1"/>
                </a:solidFill>
              </a:rPr>
              <a:t>Symbiotic relationships</a:t>
            </a:r>
            <a:endParaRPr lang="en-US" sz="2800" b="1" dirty="0" smtClean="0">
              <a:solidFill>
                <a:schemeClr val="bg1"/>
              </a:solidFill>
              <a:cs typeface="Arial" charset="0"/>
            </a:endParaRPr>
          </a:p>
        </p:txBody>
      </p:sp>
      <p:sp>
        <p:nvSpPr>
          <p:cNvPr id="6" name="TextBox 5"/>
          <p:cNvSpPr txBox="1"/>
          <p:nvPr/>
        </p:nvSpPr>
        <p:spPr>
          <a:xfrm>
            <a:off x="228600" y="990600"/>
            <a:ext cx="8686800" cy="646331"/>
          </a:xfrm>
          <a:prstGeom prst="rect">
            <a:avLst/>
          </a:prstGeom>
          <a:noFill/>
        </p:spPr>
        <p:txBody>
          <a:bodyPr wrap="square" rtlCol="0">
            <a:spAutoFit/>
          </a:bodyPr>
          <a:lstStyle/>
          <a:p>
            <a:r>
              <a:rPr lang="en-US" sz="3600" b="1" dirty="0" smtClean="0"/>
              <a:t>Symbiosis</a:t>
            </a:r>
          </a:p>
        </p:txBody>
      </p:sp>
      <p:sp>
        <p:nvSpPr>
          <p:cNvPr id="7" name="TextBox 6"/>
          <p:cNvSpPr txBox="1"/>
          <p:nvPr/>
        </p:nvSpPr>
        <p:spPr>
          <a:xfrm>
            <a:off x="381000" y="1676400"/>
            <a:ext cx="8077200" cy="4401205"/>
          </a:xfrm>
          <a:prstGeom prst="rect">
            <a:avLst/>
          </a:prstGeom>
          <a:noFill/>
        </p:spPr>
        <p:txBody>
          <a:bodyPr wrap="square" rtlCol="0">
            <a:spAutoFit/>
          </a:bodyPr>
          <a:lstStyle/>
          <a:p>
            <a:r>
              <a:rPr lang="en-US" sz="2800" dirty="0" smtClean="0"/>
              <a:t>There are three main types of </a:t>
            </a:r>
            <a:r>
              <a:rPr lang="en-US" sz="2800" dirty="0" smtClean="0"/>
              <a:t>symbiosis.</a:t>
            </a:r>
            <a:endParaRPr lang="en-US" sz="2800" dirty="0" smtClean="0"/>
          </a:p>
          <a:p>
            <a:endParaRPr lang="en-US" sz="2800" dirty="0" smtClean="0"/>
          </a:p>
          <a:p>
            <a:pPr marL="514350" indent="-514350">
              <a:buFont typeface="+mj-lt"/>
              <a:buAutoNum type="arabicPeriod"/>
            </a:pPr>
            <a:r>
              <a:rPr lang="en-US" sz="2800" b="1" dirty="0" smtClean="0"/>
              <a:t>Parasitism</a:t>
            </a:r>
            <a:r>
              <a:rPr lang="en-US" sz="2800" dirty="0" smtClean="0"/>
              <a:t>: one species benefits at the expense of the other</a:t>
            </a:r>
          </a:p>
          <a:p>
            <a:pPr marL="514350" indent="-514350">
              <a:buFont typeface="+mj-lt"/>
              <a:buAutoNum type="arabicPeriod"/>
            </a:pPr>
            <a:endParaRPr lang="en-US" sz="2800" dirty="0" smtClean="0"/>
          </a:p>
          <a:p>
            <a:pPr marL="514350" indent="-514350">
              <a:buFont typeface="+mj-lt"/>
              <a:buAutoNum type="arabicPeriod"/>
            </a:pPr>
            <a:r>
              <a:rPr lang="en-US" sz="2800" b="1" dirty="0" smtClean="0"/>
              <a:t>Mutualism</a:t>
            </a:r>
            <a:r>
              <a:rPr lang="en-US" sz="2800" dirty="0" smtClean="0"/>
              <a:t>: both species in the relationship benefit and neither is harmed</a:t>
            </a:r>
          </a:p>
          <a:p>
            <a:pPr marL="514350" indent="-514350">
              <a:buFont typeface="+mj-lt"/>
              <a:buAutoNum type="arabicPeriod"/>
            </a:pPr>
            <a:endParaRPr lang="en-US" sz="2800" dirty="0" smtClean="0"/>
          </a:p>
          <a:p>
            <a:pPr marL="514350" indent="-514350">
              <a:buFont typeface="+mj-lt"/>
              <a:buAutoNum type="arabicPeriod"/>
            </a:pPr>
            <a:r>
              <a:rPr lang="en-US" sz="2800" b="1" dirty="0"/>
              <a:t>C</a:t>
            </a:r>
            <a:r>
              <a:rPr lang="en-US" sz="2800" b="1" dirty="0" smtClean="0"/>
              <a:t>ommensalism</a:t>
            </a:r>
            <a:r>
              <a:rPr lang="en-US" sz="2800" dirty="0" smtClean="0"/>
              <a:t>: one species benefits and the other neither benefits nor is harmed.</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991600" cy="381000"/>
          </a:xfrm>
        </p:spPr>
        <p:txBody>
          <a:bodyPr/>
          <a:lstStyle/>
          <a:p>
            <a:r>
              <a:rPr lang="en-US" sz="2800" b="1" dirty="0" smtClean="0">
                <a:solidFill>
                  <a:schemeClr val="bg1"/>
                </a:solidFill>
              </a:rPr>
              <a:t>Co-existence: the power of a keystone species</a:t>
            </a:r>
            <a:endParaRPr lang="en-US" sz="2800" b="1" dirty="0" smtClean="0">
              <a:solidFill>
                <a:schemeClr val="bg1"/>
              </a:solidFill>
              <a:cs typeface="Arial" charset="0"/>
            </a:endParaRPr>
          </a:p>
        </p:txBody>
      </p:sp>
      <p:sp>
        <p:nvSpPr>
          <p:cNvPr id="7" name="TextBox 6"/>
          <p:cNvSpPr txBox="1"/>
          <p:nvPr/>
        </p:nvSpPr>
        <p:spPr>
          <a:xfrm>
            <a:off x="183204" y="1828800"/>
            <a:ext cx="8732196"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Keystone species have a large influence over lower </a:t>
            </a:r>
            <a:r>
              <a:rPr lang="en-US" sz="2800" dirty="0" err="1" smtClean="0"/>
              <a:t>trophic</a:t>
            </a:r>
            <a:r>
              <a:rPr lang="en-US" sz="2800" dirty="0" smtClean="0"/>
              <a:t> levels.</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Prevents any one of the organisms in the lower trophic levels from </a:t>
            </a:r>
            <a:r>
              <a:rPr lang="en-US" sz="2800" dirty="0" err="1" smtClean="0"/>
              <a:t>monopolising</a:t>
            </a:r>
            <a:r>
              <a:rPr lang="en-US" sz="2800" dirty="0" smtClean="0"/>
              <a:t> food, resources and space. </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Allow for richer biodiversity within a restricted area.</a:t>
            </a:r>
          </a:p>
        </p:txBody>
      </p:sp>
      <p:sp>
        <p:nvSpPr>
          <p:cNvPr id="2" name="TextBox 1"/>
          <p:cNvSpPr txBox="1"/>
          <p:nvPr/>
        </p:nvSpPr>
        <p:spPr>
          <a:xfrm>
            <a:off x="411804" y="968514"/>
            <a:ext cx="7239000" cy="646331"/>
          </a:xfrm>
          <a:prstGeom prst="rect">
            <a:avLst/>
          </a:prstGeom>
          <a:noFill/>
        </p:spPr>
        <p:txBody>
          <a:bodyPr wrap="square" rtlCol="0">
            <a:spAutoFit/>
          </a:bodyPr>
          <a:lstStyle/>
          <a:p>
            <a:r>
              <a:rPr lang="en-AU" sz="3600" b="1" dirty="0" smtClean="0"/>
              <a:t>Keystone species</a:t>
            </a:r>
            <a:endParaRPr lang="en-AU" sz="3600" b="1"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991600" cy="381000"/>
          </a:xfrm>
        </p:spPr>
        <p:txBody>
          <a:bodyPr/>
          <a:lstStyle/>
          <a:p>
            <a:r>
              <a:rPr lang="en-US" sz="2800" b="1" dirty="0" smtClean="0">
                <a:solidFill>
                  <a:schemeClr val="bg1"/>
                </a:solidFill>
              </a:rPr>
              <a:t>Test yourself</a:t>
            </a:r>
            <a:endParaRPr lang="en-US" sz="2800" b="1" dirty="0" smtClean="0">
              <a:solidFill>
                <a:schemeClr val="bg1"/>
              </a:solidFill>
              <a:cs typeface="Arial" charset="0"/>
            </a:endParaRPr>
          </a:p>
        </p:txBody>
      </p:sp>
      <p:sp>
        <p:nvSpPr>
          <p:cNvPr id="4" name="TextBox 3"/>
          <p:cNvSpPr txBox="1"/>
          <p:nvPr/>
        </p:nvSpPr>
        <p:spPr>
          <a:xfrm>
            <a:off x="304800" y="943583"/>
            <a:ext cx="8991600" cy="1877437"/>
          </a:xfrm>
          <a:prstGeom prst="rect">
            <a:avLst/>
          </a:prstGeom>
          <a:noFill/>
        </p:spPr>
        <p:txBody>
          <a:bodyPr wrap="square" rtlCol="0">
            <a:spAutoFit/>
          </a:bodyPr>
          <a:lstStyle/>
          <a:p>
            <a:r>
              <a:rPr lang="en-US" sz="2800" b="1" u="sng" dirty="0" smtClean="0"/>
              <a:t>Learning check</a:t>
            </a:r>
          </a:p>
          <a:p>
            <a:endParaRPr lang="en-US" sz="2800" dirty="0" smtClean="0">
              <a:solidFill>
                <a:srgbClr val="FF0000"/>
              </a:solidFill>
            </a:endParaRPr>
          </a:p>
          <a:p>
            <a:r>
              <a:rPr lang="en-US" sz="2800" dirty="0" smtClean="0"/>
              <a:t>How did the sea star improve the biodiversity of intertidal zones of Pacific </a:t>
            </a:r>
            <a:r>
              <a:rPr lang="en-US" sz="2800" smtClean="0"/>
              <a:t>Ocean </a:t>
            </a:r>
            <a:r>
              <a:rPr lang="en-US" sz="2800" smtClean="0"/>
              <a:t>seashores?</a:t>
            </a:r>
            <a:endParaRPr lang="en-US" sz="2800" dirty="0"/>
          </a:p>
        </p:txBody>
      </p:sp>
      <p:sp>
        <p:nvSpPr>
          <p:cNvPr id="5" name="Rectangle 4"/>
          <p:cNvSpPr/>
          <p:nvPr/>
        </p:nvSpPr>
        <p:spPr>
          <a:xfrm>
            <a:off x="6477000" y="4727055"/>
            <a:ext cx="2438400" cy="923330"/>
          </a:xfrm>
          <a:prstGeom prst="rect">
            <a:avLst/>
          </a:prstGeom>
        </p:spPr>
        <p:txBody>
          <a:bodyPr wrap="square">
            <a:spAutoFit/>
          </a:bodyPr>
          <a:lstStyle/>
          <a:p>
            <a:r>
              <a:rPr lang="en-AU" b="1" dirty="0" smtClean="0"/>
              <a:t>Figure 3.21</a:t>
            </a:r>
          </a:p>
          <a:p>
            <a:r>
              <a:rPr lang="en-AU" i="1" dirty="0" err="1" smtClean="0"/>
              <a:t>Pisaster</a:t>
            </a:r>
            <a:r>
              <a:rPr lang="en-AU" i="1" dirty="0" smtClean="0"/>
              <a:t> </a:t>
            </a:r>
            <a:r>
              <a:rPr lang="en-AU" i="1" dirty="0" err="1" smtClean="0"/>
              <a:t>ochraceus</a:t>
            </a:r>
            <a:r>
              <a:rPr lang="en-AU" dirty="0"/>
              <a:t>, </a:t>
            </a:r>
            <a:endParaRPr lang="en-AU" dirty="0" smtClean="0"/>
          </a:p>
          <a:p>
            <a:r>
              <a:rPr lang="en-AU" dirty="0" smtClean="0"/>
              <a:t>the purple sea </a:t>
            </a:r>
            <a:r>
              <a:rPr lang="en-AU" dirty="0"/>
              <a:t>star</a:t>
            </a:r>
            <a:endParaRPr lang="en-US" dirty="0"/>
          </a:p>
        </p:txBody>
      </p:sp>
      <p:pic>
        <p:nvPicPr>
          <p:cNvPr id="2" name="Picture 1"/>
          <p:cNvPicPr>
            <a:picLocks noChangeAspect="1"/>
          </p:cNvPicPr>
          <p:nvPr/>
        </p:nvPicPr>
        <p:blipFill>
          <a:blip r:embed="rId3"/>
          <a:stretch>
            <a:fillRect/>
          </a:stretch>
        </p:blipFill>
        <p:spPr>
          <a:xfrm>
            <a:off x="685800" y="3172837"/>
            <a:ext cx="5213143" cy="3395402"/>
          </a:xfrm>
          <a:prstGeom prst="rect">
            <a:avLst/>
          </a:prstGeo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7467600" cy="457200"/>
          </a:xfrm>
        </p:spPr>
        <p:txBody>
          <a:bodyPr/>
          <a:lstStyle/>
          <a:p>
            <a:pPr eaLnBrk="1" hangingPunct="1"/>
            <a:r>
              <a:rPr lang="en-US" sz="3200" b="1" dirty="0" smtClean="0">
                <a:solidFill>
                  <a:schemeClr val="bg1"/>
                </a:solidFill>
              </a:rPr>
              <a:t>A world of biomes</a:t>
            </a:r>
            <a:endParaRPr lang="en-US" sz="3200" b="1" dirty="0" smtClean="0">
              <a:solidFill>
                <a:schemeClr val="bg1"/>
              </a:solidFill>
              <a:cs typeface="Arial" charset="0"/>
            </a:endParaRPr>
          </a:p>
        </p:txBody>
      </p:sp>
      <p:sp>
        <p:nvSpPr>
          <p:cNvPr id="5" name="Rectangle 4"/>
          <p:cNvSpPr/>
          <p:nvPr/>
        </p:nvSpPr>
        <p:spPr>
          <a:xfrm>
            <a:off x="76200" y="5048071"/>
            <a:ext cx="4572000" cy="1200329"/>
          </a:xfrm>
          <a:prstGeom prst="rect">
            <a:avLst/>
          </a:prstGeom>
        </p:spPr>
        <p:txBody>
          <a:bodyPr>
            <a:spAutoFit/>
          </a:bodyPr>
          <a:lstStyle/>
          <a:p>
            <a:r>
              <a:rPr lang="en-US" dirty="0" smtClean="0">
                <a:solidFill>
                  <a:schemeClr val="bg1"/>
                </a:solidFill>
              </a:rPr>
              <a:t>Figure 1.1 The Royal</a:t>
            </a:r>
          </a:p>
          <a:p>
            <a:r>
              <a:rPr lang="en-US" dirty="0" smtClean="0">
                <a:solidFill>
                  <a:schemeClr val="bg1"/>
                </a:solidFill>
              </a:rPr>
              <a:t>Menagerie (an early</a:t>
            </a:r>
          </a:p>
          <a:p>
            <a:r>
              <a:rPr lang="en-US" dirty="0" smtClean="0">
                <a:solidFill>
                  <a:schemeClr val="bg1"/>
                </a:solidFill>
              </a:rPr>
              <a:t>form of the zoo), Tower of</a:t>
            </a:r>
          </a:p>
          <a:p>
            <a:r>
              <a:rPr lang="en-US" dirty="0" smtClean="0">
                <a:solidFill>
                  <a:schemeClr val="bg1"/>
                </a:solidFill>
              </a:rPr>
              <a:t>London, 1816</a:t>
            </a:r>
            <a:endParaRPr lang="en-US" dirty="0">
              <a:solidFill>
                <a:schemeClr val="bg1"/>
              </a:solidFill>
            </a:endParaRPr>
          </a:p>
        </p:txBody>
      </p:sp>
      <p:sp>
        <p:nvSpPr>
          <p:cNvPr id="6" name="TextBox 5"/>
          <p:cNvSpPr txBox="1"/>
          <p:nvPr/>
        </p:nvSpPr>
        <p:spPr>
          <a:xfrm>
            <a:off x="228600" y="990600"/>
            <a:ext cx="8686800" cy="1754326"/>
          </a:xfrm>
          <a:prstGeom prst="rect">
            <a:avLst/>
          </a:prstGeom>
          <a:noFill/>
        </p:spPr>
        <p:txBody>
          <a:bodyPr wrap="square" rtlCol="0">
            <a:spAutoFit/>
          </a:bodyPr>
          <a:lstStyle/>
          <a:p>
            <a:r>
              <a:rPr lang="en-US" sz="3600" b="1" dirty="0" smtClean="0"/>
              <a:t>What factors influence the range and distribution of diverse organisms from one country to the next?</a:t>
            </a:r>
            <a:endParaRPr lang="en-US" sz="3600" b="1" dirty="0"/>
          </a:p>
        </p:txBody>
      </p:sp>
      <p:sp>
        <p:nvSpPr>
          <p:cNvPr id="7" name="TextBox 6"/>
          <p:cNvSpPr txBox="1"/>
          <p:nvPr/>
        </p:nvSpPr>
        <p:spPr>
          <a:xfrm>
            <a:off x="181583" y="3124200"/>
            <a:ext cx="8839200"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Earth </a:t>
            </a:r>
            <a:r>
              <a:rPr lang="en-US" sz="2800" dirty="0" smtClean="0"/>
              <a:t>is comprised </a:t>
            </a:r>
            <a:r>
              <a:rPr lang="en-US" sz="2800" dirty="0" smtClean="0"/>
              <a:t>of ecosystems</a:t>
            </a:r>
          </a:p>
          <a:p>
            <a:pPr marL="457200" indent="-457200">
              <a:buFont typeface="Arial" panose="020B0604020202020204" pitchFamily="34" charset="0"/>
              <a:buChar char="•"/>
            </a:pPr>
            <a:r>
              <a:rPr lang="en-US" sz="2800" dirty="0" smtClean="0"/>
              <a:t>The sum of all ecosystems across the world is called the biosphere</a:t>
            </a:r>
          </a:p>
          <a:p>
            <a:pPr marL="457200" indent="-457200">
              <a:buFont typeface="Arial" panose="020B0604020202020204" pitchFamily="34" charset="0"/>
              <a:buChar char="•"/>
            </a:pPr>
            <a:r>
              <a:rPr lang="en-US" sz="2800" dirty="0" smtClean="0"/>
              <a:t>Biomes are main categories of ecosystems across large geographical areas</a:t>
            </a:r>
            <a:endParaRPr lang="en-US" sz="2800"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7467600" cy="457200"/>
          </a:xfrm>
        </p:spPr>
        <p:txBody>
          <a:bodyPr/>
          <a:lstStyle/>
          <a:p>
            <a:pPr eaLnBrk="1" hangingPunct="1"/>
            <a:r>
              <a:rPr lang="en-US" sz="2800" b="1" dirty="0" smtClean="0">
                <a:solidFill>
                  <a:schemeClr val="bg1"/>
                </a:solidFill>
              </a:rPr>
              <a:t>A world of biomes</a:t>
            </a:r>
            <a:endParaRPr lang="en-US" sz="2800" b="1" dirty="0" smtClean="0">
              <a:solidFill>
                <a:schemeClr val="bg1"/>
              </a:solidFill>
              <a:cs typeface="Arial" charset="0"/>
            </a:endParaRPr>
          </a:p>
        </p:txBody>
      </p:sp>
      <p:pic>
        <p:nvPicPr>
          <p:cNvPr id="3" name="Picture 2"/>
          <p:cNvPicPr>
            <a:picLocks noChangeAspect="1"/>
          </p:cNvPicPr>
          <p:nvPr/>
        </p:nvPicPr>
        <p:blipFill rotWithShape="1">
          <a:blip r:embed="rId3"/>
          <a:srcRect t="3633" r="721" b="1071"/>
          <a:stretch/>
        </p:blipFill>
        <p:spPr>
          <a:xfrm>
            <a:off x="457200" y="838201"/>
            <a:ext cx="8229600" cy="5867400"/>
          </a:xfrm>
          <a:prstGeom prst="rect">
            <a:avLst/>
          </a:prstGeom>
        </p:spPr>
      </p:pic>
      <p:pic>
        <p:nvPicPr>
          <p:cNvPr id="2" name="Picture 1"/>
          <p:cNvPicPr>
            <a:picLocks noChangeAspect="1"/>
          </p:cNvPicPr>
          <p:nvPr/>
        </p:nvPicPr>
        <p:blipFill>
          <a:blip r:embed="rId4"/>
          <a:stretch>
            <a:fillRect/>
          </a:stretch>
        </p:blipFill>
        <p:spPr>
          <a:xfrm>
            <a:off x="7162800" y="838201"/>
            <a:ext cx="1848979" cy="602409"/>
          </a:xfrm>
          <a:prstGeom prst="rect">
            <a:avLst/>
          </a:prstGeom>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7467600" cy="457200"/>
          </a:xfrm>
        </p:spPr>
        <p:txBody>
          <a:bodyPr/>
          <a:lstStyle/>
          <a:p>
            <a:pPr eaLnBrk="1" hangingPunct="1"/>
            <a:r>
              <a:rPr lang="en-US" sz="2800" b="1" dirty="0" smtClean="0">
                <a:solidFill>
                  <a:schemeClr val="bg1"/>
                </a:solidFill>
              </a:rPr>
              <a:t>A world of biomes</a:t>
            </a:r>
            <a:endParaRPr lang="en-US" sz="2800" b="1" dirty="0" smtClean="0">
              <a:solidFill>
                <a:schemeClr val="bg1"/>
              </a:solidFill>
              <a:cs typeface="Arial" charset="0"/>
            </a:endParaRPr>
          </a:p>
        </p:txBody>
      </p:sp>
      <p:sp>
        <p:nvSpPr>
          <p:cNvPr id="5" name="Rectangle 4"/>
          <p:cNvSpPr/>
          <p:nvPr/>
        </p:nvSpPr>
        <p:spPr>
          <a:xfrm>
            <a:off x="76200" y="5048071"/>
            <a:ext cx="4572000" cy="1200329"/>
          </a:xfrm>
          <a:prstGeom prst="rect">
            <a:avLst/>
          </a:prstGeom>
        </p:spPr>
        <p:txBody>
          <a:bodyPr>
            <a:spAutoFit/>
          </a:bodyPr>
          <a:lstStyle/>
          <a:p>
            <a:r>
              <a:rPr lang="en-US" dirty="0" smtClean="0">
                <a:solidFill>
                  <a:schemeClr val="bg1"/>
                </a:solidFill>
              </a:rPr>
              <a:t>Figure 1.1 The Royal</a:t>
            </a:r>
          </a:p>
          <a:p>
            <a:r>
              <a:rPr lang="en-US" dirty="0" smtClean="0">
                <a:solidFill>
                  <a:schemeClr val="bg1"/>
                </a:solidFill>
              </a:rPr>
              <a:t>Menagerie (an early</a:t>
            </a:r>
          </a:p>
          <a:p>
            <a:r>
              <a:rPr lang="en-US" dirty="0" smtClean="0">
                <a:solidFill>
                  <a:schemeClr val="bg1"/>
                </a:solidFill>
              </a:rPr>
              <a:t>form of the zoo), Tower of</a:t>
            </a:r>
          </a:p>
          <a:p>
            <a:r>
              <a:rPr lang="en-US" dirty="0" smtClean="0">
                <a:solidFill>
                  <a:schemeClr val="bg1"/>
                </a:solidFill>
              </a:rPr>
              <a:t>London, 1816</a:t>
            </a:r>
            <a:endParaRPr lang="en-US" dirty="0">
              <a:solidFill>
                <a:schemeClr val="bg1"/>
              </a:solidFill>
            </a:endParaRPr>
          </a:p>
        </p:txBody>
      </p:sp>
      <p:sp>
        <p:nvSpPr>
          <p:cNvPr id="6" name="TextBox 5"/>
          <p:cNvSpPr txBox="1"/>
          <p:nvPr/>
        </p:nvSpPr>
        <p:spPr>
          <a:xfrm>
            <a:off x="252107" y="990600"/>
            <a:ext cx="8129893" cy="1200329"/>
          </a:xfrm>
          <a:prstGeom prst="rect">
            <a:avLst/>
          </a:prstGeom>
          <a:noFill/>
        </p:spPr>
        <p:txBody>
          <a:bodyPr wrap="square" rtlCol="0">
            <a:spAutoFit/>
          </a:bodyPr>
          <a:lstStyle/>
          <a:p>
            <a:r>
              <a:rPr lang="en-US" sz="3600" b="1" dirty="0" smtClean="0"/>
              <a:t>Ecosystems, environments and habitats</a:t>
            </a:r>
            <a:endParaRPr lang="en-US" sz="3600" b="1" dirty="0"/>
          </a:p>
        </p:txBody>
      </p:sp>
      <p:sp>
        <p:nvSpPr>
          <p:cNvPr id="7" name="TextBox 6"/>
          <p:cNvSpPr txBox="1"/>
          <p:nvPr/>
        </p:nvSpPr>
        <p:spPr>
          <a:xfrm>
            <a:off x="279669" y="2209800"/>
            <a:ext cx="8635731" cy="3970318"/>
          </a:xfrm>
          <a:prstGeom prst="rect">
            <a:avLst/>
          </a:prstGeom>
          <a:noFill/>
        </p:spPr>
        <p:txBody>
          <a:bodyPr wrap="square" rtlCol="0">
            <a:spAutoFit/>
          </a:bodyPr>
          <a:lstStyle/>
          <a:p>
            <a:pPr marL="514350" indent="-514350">
              <a:buFont typeface="+mj-lt"/>
              <a:buAutoNum type="arabicPeriod"/>
            </a:pPr>
            <a:r>
              <a:rPr lang="en-US" sz="2800" dirty="0" smtClean="0"/>
              <a:t>Each biome consists of several different ecosystems</a:t>
            </a:r>
          </a:p>
          <a:p>
            <a:pPr marL="514350" indent="-514350">
              <a:buFont typeface="+mj-lt"/>
              <a:buAutoNum type="arabicPeriod"/>
            </a:pPr>
            <a:r>
              <a:rPr lang="en-US" sz="2800" dirty="0" smtClean="0"/>
              <a:t>An ecosystem is classified as the interactions between the </a:t>
            </a:r>
            <a:r>
              <a:rPr lang="en-US" sz="2800" b="1" dirty="0" smtClean="0"/>
              <a:t>environmen</a:t>
            </a:r>
            <a:r>
              <a:rPr lang="en-US" sz="2800" dirty="0" smtClean="0"/>
              <a:t>t and its </a:t>
            </a:r>
            <a:r>
              <a:rPr lang="en-US" sz="2800" b="1" dirty="0" smtClean="0"/>
              <a:t>community</a:t>
            </a:r>
          </a:p>
          <a:p>
            <a:pPr marL="514350" indent="-514350">
              <a:buFont typeface="+mj-lt"/>
              <a:buAutoNum type="arabicPeriod"/>
            </a:pPr>
            <a:r>
              <a:rPr lang="en-US" sz="2800" dirty="0" smtClean="0"/>
              <a:t>The community is the sum of all the living organisms in a </a:t>
            </a:r>
            <a:r>
              <a:rPr lang="en-US" sz="2800" b="1" dirty="0" smtClean="0"/>
              <a:t>habitat</a:t>
            </a:r>
            <a:r>
              <a:rPr lang="en-US" sz="2800" dirty="0" smtClean="0"/>
              <a:t> and the </a:t>
            </a:r>
            <a:r>
              <a:rPr lang="en-US" sz="2800" b="1" dirty="0" smtClean="0"/>
              <a:t>environment</a:t>
            </a:r>
            <a:r>
              <a:rPr lang="en-US" sz="2800" dirty="0" smtClean="0"/>
              <a:t> is the </a:t>
            </a:r>
            <a:r>
              <a:rPr lang="en-US" sz="2800" b="1" dirty="0" smtClean="0"/>
              <a:t>abiotic</a:t>
            </a:r>
            <a:r>
              <a:rPr lang="en-US" sz="2800" dirty="0" smtClean="0"/>
              <a:t> and </a:t>
            </a:r>
            <a:r>
              <a:rPr lang="en-US" sz="2800" b="1" dirty="0" smtClean="0"/>
              <a:t>biotic</a:t>
            </a:r>
            <a:r>
              <a:rPr lang="en-US" sz="2800" dirty="0" smtClean="0"/>
              <a:t> components of</a:t>
            </a:r>
            <a:r>
              <a:rPr lang="en-US" sz="2800" b="1" dirty="0" smtClean="0"/>
              <a:t> </a:t>
            </a:r>
            <a:r>
              <a:rPr lang="en-US" sz="2800" dirty="0" smtClean="0"/>
              <a:t>the ecosystem.</a:t>
            </a:r>
          </a:p>
          <a:p>
            <a:pPr marL="342900" indent="-342900"/>
            <a:endParaRPr lang="en-US" sz="2800" dirty="0" smtClean="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7467600" cy="457200"/>
          </a:xfrm>
        </p:spPr>
        <p:txBody>
          <a:bodyPr/>
          <a:lstStyle/>
          <a:p>
            <a:pPr eaLnBrk="1" hangingPunct="1"/>
            <a:r>
              <a:rPr lang="en-US" sz="2800" b="1" dirty="0" smtClean="0">
                <a:solidFill>
                  <a:schemeClr val="bg1"/>
                </a:solidFill>
              </a:rPr>
              <a:t>Test yourself</a:t>
            </a:r>
            <a:endParaRPr lang="en-US" sz="2800" b="1" dirty="0" smtClean="0">
              <a:solidFill>
                <a:schemeClr val="bg1"/>
              </a:solidFill>
              <a:cs typeface="Arial" charset="0"/>
            </a:endParaRPr>
          </a:p>
        </p:txBody>
      </p:sp>
      <p:sp>
        <p:nvSpPr>
          <p:cNvPr id="5" name="Rectangle 4"/>
          <p:cNvSpPr/>
          <p:nvPr/>
        </p:nvSpPr>
        <p:spPr>
          <a:xfrm>
            <a:off x="76200" y="5048071"/>
            <a:ext cx="4572000" cy="1200329"/>
          </a:xfrm>
          <a:prstGeom prst="rect">
            <a:avLst/>
          </a:prstGeom>
        </p:spPr>
        <p:txBody>
          <a:bodyPr>
            <a:spAutoFit/>
          </a:bodyPr>
          <a:lstStyle/>
          <a:p>
            <a:r>
              <a:rPr lang="en-US" dirty="0" smtClean="0">
                <a:solidFill>
                  <a:schemeClr val="bg1"/>
                </a:solidFill>
              </a:rPr>
              <a:t>Figure 1.1 The Royal</a:t>
            </a:r>
          </a:p>
          <a:p>
            <a:r>
              <a:rPr lang="en-US" dirty="0" smtClean="0">
                <a:solidFill>
                  <a:schemeClr val="bg1"/>
                </a:solidFill>
              </a:rPr>
              <a:t>Menagerie (an early</a:t>
            </a:r>
          </a:p>
          <a:p>
            <a:r>
              <a:rPr lang="en-US" dirty="0" smtClean="0">
                <a:solidFill>
                  <a:schemeClr val="bg1"/>
                </a:solidFill>
              </a:rPr>
              <a:t>form of the zoo), Tower of</a:t>
            </a:r>
          </a:p>
          <a:p>
            <a:r>
              <a:rPr lang="en-US" dirty="0" smtClean="0">
                <a:solidFill>
                  <a:schemeClr val="bg1"/>
                </a:solidFill>
              </a:rPr>
              <a:t>London, 1816</a:t>
            </a:r>
            <a:endParaRPr lang="en-US" dirty="0">
              <a:solidFill>
                <a:schemeClr val="bg1"/>
              </a:solidFill>
            </a:endParaRPr>
          </a:p>
        </p:txBody>
      </p:sp>
      <p:sp>
        <p:nvSpPr>
          <p:cNvPr id="6" name="TextBox 5"/>
          <p:cNvSpPr txBox="1"/>
          <p:nvPr/>
        </p:nvSpPr>
        <p:spPr>
          <a:xfrm>
            <a:off x="457200" y="1170057"/>
            <a:ext cx="8686800" cy="584775"/>
          </a:xfrm>
          <a:prstGeom prst="rect">
            <a:avLst/>
          </a:prstGeom>
          <a:noFill/>
        </p:spPr>
        <p:txBody>
          <a:bodyPr wrap="square" rtlCol="0">
            <a:spAutoFit/>
          </a:bodyPr>
          <a:lstStyle/>
          <a:p>
            <a:r>
              <a:rPr lang="en-US" sz="3200" b="1" u="sng" dirty="0" smtClean="0"/>
              <a:t>Learning check</a:t>
            </a:r>
            <a:endParaRPr lang="en-US" sz="3200" b="1" u="sng" dirty="0"/>
          </a:p>
        </p:txBody>
      </p:sp>
      <p:sp>
        <p:nvSpPr>
          <p:cNvPr id="7" name="TextBox 6"/>
          <p:cNvSpPr txBox="1"/>
          <p:nvPr/>
        </p:nvSpPr>
        <p:spPr>
          <a:xfrm>
            <a:off x="685800" y="2438400"/>
            <a:ext cx="7619999" cy="1815882"/>
          </a:xfrm>
          <a:prstGeom prst="rect">
            <a:avLst/>
          </a:prstGeom>
          <a:noFill/>
        </p:spPr>
        <p:txBody>
          <a:bodyPr wrap="square" rtlCol="0">
            <a:spAutoFit/>
          </a:bodyPr>
          <a:lstStyle/>
          <a:p>
            <a:r>
              <a:rPr lang="en-US" sz="2800" dirty="0" smtClean="0"/>
              <a:t>Distinguish between:</a:t>
            </a:r>
          </a:p>
          <a:p>
            <a:r>
              <a:rPr lang="en-US" sz="2800" dirty="0" smtClean="0"/>
              <a:t>a. population and community</a:t>
            </a:r>
          </a:p>
          <a:p>
            <a:r>
              <a:rPr lang="en-US" sz="2800" dirty="0" smtClean="0"/>
              <a:t>b. environment and habitat</a:t>
            </a:r>
          </a:p>
          <a:p>
            <a:r>
              <a:rPr lang="en-US" sz="2800" dirty="0" smtClean="0"/>
              <a:t>c. biotic and </a:t>
            </a:r>
            <a:r>
              <a:rPr lang="en-US" sz="2800" dirty="0" err="1" smtClean="0"/>
              <a:t>abiotic</a:t>
            </a:r>
            <a:r>
              <a:rPr lang="en-US" sz="2800" dirty="0" smtClean="0"/>
              <a:t>.</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404"/>
          <a:stretch/>
        </p:blipFill>
        <p:spPr>
          <a:xfrm>
            <a:off x="152400" y="4210708"/>
            <a:ext cx="8578174" cy="2494892"/>
          </a:xfrm>
          <a:prstGeom prst="rect">
            <a:avLst/>
          </a:prstGeom>
        </p:spPr>
      </p:pic>
      <p:sp>
        <p:nvSpPr>
          <p:cNvPr id="4098" name="Title 1"/>
          <p:cNvSpPr>
            <a:spLocks noGrp="1"/>
          </p:cNvSpPr>
          <p:nvPr>
            <p:ph type="title"/>
          </p:nvPr>
        </p:nvSpPr>
        <p:spPr>
          <a:xfrm>
            <a:off x="139947" y="228600"/>
            <a:ext cx="8750547" cy="457200"/>
          </a:xfrm>
        </p:spPr>
        <p:txBody>
          <a:bodyPr/>
          <a:lstStyle/>
          <a:p>
            <a:r>
              <a:rPr lang="en-US" sz="2800" b="1" dirty="0" smtClean="0">
                <a:solidFill>
                  <a:schemeClr val="bg1"/>
                </a:solidFill>
              </a:rPr>
              <a:t>Classification of ecosystems and environments</a:t>
            </a:r>
            <a:endParaRPr lang="en-US" sz="2800" b="1" dirty="0" smtClean="0">
              <a:solidFill>
                <a:schemeClr val="bg1"/>
              </a:solidFill>
              <a:cs typeface="Arial" charset="0"/>
            </a:endParaRPr>
          </a:p>
        </p:txBody>
      </p:sp>
      <p:sp>
        <p:nvSpPr>
          <p:cNvPr id="6" name="TextBox 5"/>
          <p:cNvSpPr txBox="1"/>
          <p:nvPr/>
        </p:nvSpPr>
        <p:spPr>
          <a:xfrm>
            <a:off x="216147" y="799076"/>
            <a:ext cx="8686800" cy="646331"/>
          </a:xfrm>
          <a:prstGeom prst="rect">
            <a:avLst/>
          </a:prstGeom>
          <a:noFill/>
        </p:spPr>
        <p:txBody>
          <a:bodyPr wrap="square" rtlCol="0">
            <a:spAutoFit/>
          </a:bodyPr>
          <a:lstStyle/>
          <a:p>
            <a:r>
              <a:rPr lang="en-US" sz="3600" b="1" dirty="0" smtClean="0"/>
              <a:t>Classifying environments</a:t>
            </a:r>
          </a:p>
        </p:txBody>
      </p:sp>
      <p:sp>
        <p:nvSpPr>
          <p:cNvPr id="7" name="TextBox 6"/>
          <p:cNvSpPr txBox="1"/>
          <p:nvPr/>
        </p:nvSpPr>
        <p:spPr>
          <a:xfrm>
            <a:off x="228600" y="1371600"/>
            <a:ext cx="8585694" cy="1815882"/>
          </a:xfrm>
          <a:prstGeom prst="rect">
            <a:avLst/>
          </a:prstGeom>
          <a:noFill/>
        </p:spPr>
        <p:txBody>
          <a:bodyPr wrap="square" rtlCol="0">
            <a:spAutoFit/>
          </a:bodyPr>
          <a:lstStyle/>
          <a:p>
            <a:pPr marL="342900" indent="-342900"/>
            <a:r>
              <a:rPr lang="en-US" sz="2800" b="1" dirty="0" smtClean="0"/>
              <a:t>Terrestrial environments</a:t>
            </a:r>
          </a:p>
          <a:p>
            <a:pPr marL="457200" indent="-457200">
              <a:buFont typeface="Arial" panose="020B0604020202020204" pitchFamily="34" charset="0"/>
              <a:buChar char="•"/>
            </a:pPr>
            <a:r>
              <a:rPr lang="en-AU" sz="2800" dirty="0"/>
              <a:t>The distribution of terrestrial environments such as tundra, deserts, open forests </a:t>
            </a:r>
            <a:r>
              <a:rPr lang="en-AU" sz="2800" dirty="0" smtClean="0"/>
              <a:t>and temperate </a:t>
            </a:r>
            <a:r>
              <a:rPr lang="en-AU" sz="2800" dirty="0"/>
              <a:t>grasslands is based mainly on </a:t>
            </a:r>
            <a:r>
              <a:rPr lang="en-AU" sz="2800" dirty="0" smtClean="0"/>
              <a:t>climatic </a:t>
            </a:r>
            <a:r>
              <a:rPr lang="en-AU" sz="2800" dirty="0"/>
              <a:t>variation.</a:t>
            </a:r>
            <a:endParaRPr lang="en-US" sz="2800" dirty="0" smtClean="0"/>
          </a:p>
        </p:txBody>
      </p:sp>
      <p:sp>
        <p:nvSpPr>
          <p:cNvPr id="8" name="Rectangle 7"/>
          <p:cNvSpPr/>
          <p:nvPr/>
        </p:nvSpPr>
        <p:spPr>
          <a:xfrm>
            <a:off x="76200" y="3343870"/>
            <a:ext cx="8610600" cy="923330"/>
          </a:xfrm>
          <a:prstGeom prst="rect">
            <a:avLst/>
          </a:prstGeom>
        </p:spPr>
        <p:txBody>
          <a:bodyPr wrap="square">
            <a:spAutoFit/>
          </a:bodyPr>
          <a:lstStyle/>
          <a:p>
            <a:r>
              <a:rPr lang="en-US" b="1" dirty="0" smtClean="0"/>
              <a:t>Figure 3.5 </a:t>
            </a:r>
          </a:p>
          <a:p>
            <a:r>
              <a:rPr lang="en-US" dirty="0" smtClean="0"/>
              <a:t>Low rainfall in deserts limits biodiversity; high rainfall in tropical forests promotes greater biodiversity.</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7467600" cy="457200"/>
          </a:xfrm>
        </p:spPr>
        <p:txBody>
          <a:bodyPr/>
          <a:lstStyle/>
          <a:p>
            <a:r>
              <a:rPr lang="en-US" sz="2400" b="1" dirty="0" smtClean="0">
                <a:solidFill>
                  <a:schemeClr val="bg1"/>
                </a:solidFill>
              </a:rPr>
              <a:t>Classification of ecosystems and environments</a:t>
            </a:r>
            <a:endParaRPr lang="en-US" sz="2400" b="1" dirty="0" smtClean="0">
              <a:solidFill>
                <a:schemeClr val="bg1"/>
              </a:solidFill>
              <a:cs typeface="Arial" charset="0"/>
            </a:endParaRPr>
          </a:p>
        </p:txBody>
      </p:sp>
      <p:sp>
        <p:nvSpPr>
          <p:cNvPr id="6" name="TextBox 5"/>
          <p:cNvSpPr txBox="1"/>
          <p:nvPr/>
        </p:nvSpPr>
        <p:spPr>
          <a:xfrm>
            <a:off x="228600" y="990600"/>
            <a:ext cx="8686800" cy="646331"/>
          </a:xfrm>
          <a:prstGeom prst="rect">
            <a:avLst/>
          </a:prstGeom>
          <a:noFill/>
        </p:spPr>
        <p:txBody>
          <a:bodyPr wrap="square" rtlCol="0">
            <a:spAutoFit/>
          </a:bodyPr>
          <a:lstStyle/>
          <a:p>
            <a:r>
              <a:rPr lang="en-US" sz="3600" b="1" dirty="0" smtClean="0"/>
              <a:t>Classifying environments</a:t>
            </a:r>
          </a:p>
        </p:txBody>
      </p:sp>
      <p:sp>
        <p:nvSpPr>
          <p:cNvPr id="7" name="TextBox 6"/>
          <p:cNvSpPr txBox="1"/>
          <p:nvPr/>
        </p:nvSpPr>
        <p:spPr>
          <a:xfrm>
            <a:off x="381000" y="1676400"/>
            <a:ext cx="8077200" cy="4401205"/>
          </a:xfrm>
          <a:prstGeom prst="rect">
            <a:avLst/>
          </a:prstGeom>
          <a:noFill/>
        </p:spPr>
        <p:txBody>
          <a:bodyPr wrap="square" rtlCol="0">
            <a:spAutoFit/>
          </a:bodyPr>
          <a:lstStyle/>
          <a:p>
            <a:pPr marL="342900" indent="-342900"/>
            <a:r>
              <a:rPr lang="en-US" sz="2800" b="1" dirty="0" smtClean="0"/>
              <a:t>Aquatic environments</a:t>
            </a:r>
          </a:p>
          <a:p>
            <a:pPr marL="342900" indent="-342900">
              <a:buFont typeface="Arial" pitchFamily="34" charset="0"/>
              <a:buChar char="•"/>
            </a:pPr>
            <a:r>
              <a:rPr lang="en-US" sz="2800" dirty="0" smtClean="0"/>
              <a:t>Marine and freshwater environments</a:t>
            </a:r>
          </a:p>
          <a:p>
            <a:pPr marL="342900" indent="-342900">
              <a:buFont typeface="Arial" pitchFamily="34" charset="0"/>
              <a:buChar char="•"/>
            </a:pPr>
            <a:r>
              <a:rPr lang="en-US" sz="2800" dirty="0" smtClean="0"/>
              <a:t>Marine 3% </a:t>
            </a:r>
            <a:r>
              <a:rPr lang="en-US" sz="2800" dirty="0" err="1" smtClean="0"/>
              <a:t>NaCl</a:t>
            </a:r>
            <a:r>
              <a:rPr lang="en-US" sz="2800" dirty="0" smtClean="0"/>
              <a:t>, </a:t>
            </a:r>
          </a:p>
          <a:p>
            <a:pPr marL="342900" indent="-342900">
              <a:buFont typeface="Arial" pitchFamily="34" charset="0"/>
              <a:buChar char="•"/>
            </a:pPr>
            <a:r>
              <a:rPr lang="en-US" sz="2800" dirty="0"/>
              <a:t>Freshwater 1% </a:t>
            </a:r>
            <a:r>
              <a:rPr lang="en-US" sz="2800" dirty="0" err="1" smtClean="0"/>
              <a:t>NaCl</a:t>
            </a:r>
            <a:endParaRPr lang="en-US" sz="2800" dirty="0" smtClean="0"/>
          </a:p>
          <a:p>
            <a:pPr marL="342900" indent="-342900">
              <a:buFont typeface="Arial" pitchFamily="34" charset="0"/>
              <a:buChar char="•"/>
            </a:pPr>
            <a:r>
              <a:rPr lang="en-US" sz="2800" dirty="0" smtClean="0"/>
              <a:t>Photosynthesis occurs in photic zone (first 200 m of ocean depth)</a:t>
            </a:r>
          </a:p>
          <a:p>
            <a:pPr marL="342900" indent="-342900">
              <a:buFont typeface="Arial" pitchFamily="34" charset="0"/>
              <a:buChar char="•"/>
            </a:pPr>
            <a:r>
              <a:rPr lang="en-US" sz="2800" dirty="0" smtClean="0"/>
              <a:t>90% marine life resides in photic zone</a:t>
            </a:r>
          </a:p>
          <a:p>
            <a:pPr marL="342900" indent="-342900">
              <a:buFont typeface="Arial" pitchFamily="34" charset="0"/>
              <a:buChar char="•"/>
            </a:pPr>
            <a:r>
              <a:rPr lang="en-US" sz="2800" dirty="0" smtClean="0"/>
              <a:t>Still bodies or moving bodies of water</a:t>
            </a:r>
          </a:p>
          <a:p>
            <a:pPr marL="342900" indent="-342900"/>
            <a:r>
              <a:rPr lang="en-US" sz="2800" dirty="0" smtClean="0"/>
              <a:t> </a:t>
            </a:r>
          </a:p>
          <a:p>
            <a:pPr marL="342900" indent="-342900">
              <a:buFont typeface="Arial" pitchFamily="34" charset="0"/>
              <a:buChar char="•"/>
            </a:pPr>
            <a:endParaRPr lang="en-US" sz="2800" dirty="0" smtClean="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839200" cy="457200"/>
          </a:xfrm>
        </p:spPr>
        <p:txBody>
          <a:bodyPr/>
          <a:lstStyle/>
          <a:p>
            <a:r>
              <a:rPr lang="en-US" sz="2800" b="1" dirty="0" smtClean="0">
                <a:solidFill>
                  <a:schemeClr val="bg1"/>
                </a:solidFill>
              </a:rPr>
              <a:t>Classification of ecosystems and environments</a:t>
            </a:r>
            <a:endParaRPr lang="en-US" sz="2800" b="1" dirty="0" smtClean="0">
              <a:solidFill>
                <a:schemeClr val="bg1"/>
              </a:solidFill>
              <a:cs typeface="Arial" charset="0"/>
            </a:endParaRPr>
          </a:p>
        </p:txBody>
      </p:sp>
      <p:pic>
        <p:nvPicPr>
          <p:cNvPr id="2" name="Picture 1"/>
          <p:cNvPicPr>
            <a:picLocks noChangeAspect="1"/>
          </p:cNvPicPr>
          <p:nvPr/>
        </p:nvPicPr>
        <p:blipFill rotWithShape="1">
          <a:blip r:embed="rId3"/>
          <a:srcRect t="8846" r="4566" b="1184"/>
          <a:stretch/>
        </p:blipFill>
        <p:spPr>
          <a:xfrm>
            <a:off x="371272" y="838200"/>
            <a:ext cx="8401455" cy="5791200"/>
          </a:xfrm>
          <a:prstGeom prst="rect">
            <a:avLst/>
          </a:prstGeom>
        </p:spPr>
      </p:pic>
      <p:pic>
        <p:nvPicPr>
          <p:cNvPr id="3" name="Picture 2"/>
          <p:cNvPicPr>
            <a:picLocks noChangeAspect="1"/>
          </p:cNvPicPr>
          <p:nvPr/>
        </p:nvPicPr>
        <p:blipFill>
          <a:blip r:embed="rId4"/>
          <a:stretch>
            <a:fillRect/>
          </a:stretch>
        </p:blipFill>
        <p:spPr>
          <a:xfrm>
            <a:off x="6629400" y="4876800"/>
            <a:ext cx="1735576" cy="1747109"/>
          </a:xfrm>
          <a:prstGeom prst="rect">
            <a:avLst/>
          </a:prstGeom>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52400" y="152400"/>
            <a:ext cx="8534400" cy="457200"/>
          </a:xfrm>
        </p:spPr>
        <p:txBody>
          <a:bodyPr/>
          <a:lstStyle/>
          <a:p>
            <a:r>
              <a:rPr lang="en-US" sz="2800" b="1" dirty="0" smtClean="0">
                <a:solidFill>
                  <a:schemeClr val="bg1"/>
                </a:solidFill>
              </a:rPr>
              <a:t>Classification of ecosystems and environments</a:t>
            </a:r>
            <a:endParaRPr lang="en-US" sz="2800" b="1" dirty="0" smtClean="0">
              <a:solidFill>
                <a:schemeClr val="bg1"/>
              </a:solidFill>
              <a:cs typeface="Arial" charset="0"/>
            </a:endParaRPr>
          </a:p>
        </p:txBody>
      </p:sp>
      <p:pic>
        <p:nvPicPr>
          <p:cNvPr id="5" name="Picture 4"/>
          <p:cNvPicPr>
            <a:picLocks noChangeAspect="1"/>
          </p:cNvPicPr>
          <p:nvPr/>
        </p:nvPicPr>
        <p:blipFill rotWithShape="1">
          <a:blip r:embed="rId3"/>
          <a:srcRect t="1385"/>
          <a:stretch/>
        </p:blipFill>
        <p:spPr>
          <a:xfrm>
            <a:off x="49653" y="1269404"/>
            <a:ext cx="8934450" cy="5429250"/>
          </a:xfrm>
          <a:prstGeom prst="rect">
            <a:avLst/>
          </a:prstGeom>
        </p:spPr>
      </p:pic>
      <p:sp>
        <p:nvSpPr>
          <p:cNvPr id="6" name="TextBox 5"/>
          <p:cNvSpPr txBox="1"/>
          <p:nvPr/>
        </p:nvSpPr>
        <p:spPr>
          <a:xfrm>
            <a:off x="2057400" y="780132"/>
            <a:ext cx="5486400" cy="646331"/>
          </a:xfrm>
          <a:prstGeom prst="rect">
            <a:avLst/>
          </a:prstGeom>
          <a:noFill/>
        </p:spPr>
        <p:txBody>
          <a:bodyPr wrap="square" rtlCol="0">
            <a:spAutoFit/>
          </a:bodyPr>
          <a:lstStyle/>
          <a:p>
            <a:r>
              <a:rPr lang="en-US" sz="3600" b="1" dirty="0" smtClean="0"/>
              <a:t>Classifying ecosystems</a:t>
            </a:r>
          </a:p>
        </p:txBody>
      </p:sp>
      <p:pic>
        <p:nvPicPr>
          <p:cNvPr id="3" name="Picture 2"/>
          <p:cNvPicPr>
            <a:picLocks noChangeAspect="1"/>
          </p:cNvPicPr>
          <p:nvPr/>
        </p:nvPicPr>
        <p:blipFill>
          <a:blip r:embed="rId4"/>
          <a:stretch>
            <a:fillRect/>
          </a:stretch>
        </p:blipFill>
        <p:spPr>
          <a:xfrm>
            <a:off x="4800600" y="5562600"/>
            <a:ext cx="1885950" cy="1028700"/>
          </a:xfrm>
          <a:prstGeom prst="rect">
            <a:avLst/>
          </a:prstGeom>
        </p:spPr>
      </p:pic>
      <p:pic>
        <p:nvPicPr>
          <p:cNvPr id="4" name="Picture 3"/>
          <p:cNvPicPr>
            <a:picLocks noChangeAspect="1"/>
          </p:cNvPicPr>
          <p:nvPr/>
        </p:nvPicPr>
        <p:blipFill>
          <a:blip r:embed="rId5"/>
          <a:stretch>
            <a:fillRect/>
          </a:stretch>
        </p:blipFill>
        <p:spPr>
          <a:xfrm>
            <a:off x="124737" y="1533415"/>
            <a:ext cx="504825" cy="447675"/>
          </a:xfrm>
          <a:prstGeom prst="rect">
            <a:avLst/>
          </a:prstGeom>
        </p:spPr>
      </p:pic>
      <p:pic>
        <p:nvPicPr>
          <p:cNvPr id="9" name="Picture 8"/>
          <p:cNvPicPr>
            <a:picLocks noChangeAspect="1"/>
          </p:cNvPicPr>
          <p:nvPr/>
        </p:nvPicPr>
        <p:blipFill>
          <a:blip r:embed="rId6"/>
          <a:stretch>
            <a:fillRect/>
          </a:stretch>
        </p:blipFill>
        <p:spPr>
          <a:xfrm>
            <a:off x="4876800" y="1401385"/>
            <a:ext cx="495300" cy="514350"/>
          </a:xfrm>
          <a:prstGeom prst="rect">
            <a:avLst/>
          </a:prstGeom>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heme1">
  <a:themeElements>
    <a:clrScheme name="">
      <a:dk1>
        <a:srgbClr val="000000"/>
      </a:dk1>
      <a:lt1>
        <a:srgbClr val="FFFFFF"/>
      </a:lt1>
      <a:dk2>
        <a:srgbClr val="B2DCEE"/>
      </a:dk2>
      <a:lt2>
        <a:srgbClr val="80C4E2"/>
      </a:lt2>
      <a:accent1>
        <a:srgbClr val="013658"/>
      </a:accent1>
      <a:accent2>
        <a:srgbClr val="0C5C92"/>
      </a:accent2>
      <a:accent3>
        <a:srgbClr val="FFFFFF"/>
      </a:accent3>
      <a:accent4>
        <a:srgbClr val="000000"/>
      </a:accent4>
      <a:accent5>
        <a:srgbClr val="AAAEB4"/>
      </a:accent5>
      <a:accent6>
        <a:srgbClr val="0A5384"/>
      </a:accent6>
      <a:hlink>
        <a:srgbClr val="0089C5"/>
      </a:hlink>
      <a:folHlink>
        <a:srgbClr val="4CACD6"/>
      </a:folHlink>
    </a:clrScheme>
    <a:fontScheme name="CL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_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_PowerPoin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_PowerPoin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_PowerPoin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_PowerPoin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_PowerPoin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_PowerPoin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_PowerPoin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_PowerPoin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_PowerPoin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_PowerPoin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_PowerPoin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10915</TotalTime>
  <Words>2336</Words>
  <Application>Microsoft Office PowerPoint</Application>
  <PresentationFormat>On-screen Show (4:3)</PresentationFormat>
  <Paragraphs>154</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Wingdings</vt:lpstr>
      <vt:lpstr>Theme1</vt:lpstr>
      <vt:lpstr>Chapter 3: Biodiverse ecosystems</vt:lpstr>
      <vt:lpstr>A world of biomes</vt:lpstr>
      <vt:lpstr>A world of biomes</vt:lpstr>
      <vt:lpstr>A world of biomes</vt:lpstr>
      <vt:lpstr>Test yourself</vt:lpstr>
      <vt:lpstr>Classification of ecosystems and environments</vt:lpstr>
      <vt:lpstr>Classification of ecosystems and environments</vt:lpstr>
      <vt:lpstr>Classification of ecosystems and environments</vt:lpstr>
      <vt:lpstr>Classification of ecosystems and environments</vt:lpstr>
      <vt:lpstr>Ecological niches</vt:lpstr>
      <vt:lpstr>Ecological niches</vt:lpstr>
      <vt:lpstr>Ecological niches</vt:lpstr>
      <vt:lpstr>Relationships and interactions between living things</vt:lpstr>
      <vt:lpstr>Relationships and interactions between living things</vt:lpstr>
      <vt:lpstr>Relationships and interactions between living things</vt:lpstr>
      <vt:lpstr>Symbiotic relationships</vt:lpstr>
      <vt:lpstr>Co-existence: the power of a keystone species</vt:lpstr>
      <vt:lpstr>Test yourself</vt:lpstr>
    </vt:vector>
  </TitlesOfParts>
  <Company>Cengage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PTM: Goal Setting</dc:title>
  <dc:creator>Stephen Bird</dc:creator>
  <cp:lastModifiedBy>Robinson, Kelly</cp:lastModifiedBy>
  <cp:revision>532</cp:revision>
  <dcterms:created xsi:type="dcterms:W3CDTF">2009-07-02T12:34:17Z</dcterms:created>
  <dcterms:modified xsi:type="dcterms:W3CDTF">2015-03-19T22:52:19Z</dcterms:modified>
</cp:coreProperties>
</file>